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6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64.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65.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xml" ContentType="application/vnd.openxmlformats-officedocument.presentationml.notesSlide+xml"/>
  <Override PartName="/ppt/notesSlides/notesSlide13.xml" ContentType="application/vnd.openxmlformats-officedocument.presentationml.notesSlide+xml"/>
  <Override PartName="/ppt/notesSlides/notesSlide7.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Slides/notesSlide4.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24.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3" r:id="rId43"/>
    <p:sldId id="314" r:id="rId44"/>
    <p:sldId id="315" r:id="rId45"/>
    <p:sldId id="316" r:id="rId46"/>
    <p:sldId id="317" r:id="rId47"/>
    <p:sldId id="319" r:id="rId48"/>
    <p:sldId id="318" r:id="rId49"/>
    <p:sldId id="320" r:id="rId50"/>
    <p:sldId id="321" r:id="rId51"/>
    <p:sldId id="322" r:id="rId52"/>
    <p:sldId id="323" r:id="rId53"/>
    <p:sldId id="325" r:id="rId54"/>
    <p:sldId id="324"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 id="350" r:id="rId80"/>
    <p:sldId id="351" r:id="rId81"/>
    <p:sldId id="352" r:id="rId82"/>
    <p:sldId id="353" r:id="rId83"/>
    <p:sldId id="354" r:id="rId84"/>
    <p:sldId id="355" r:id="rId85"/>
    <p:sldId id="356" r:id="rId86"/>
    <p:sldId id="357" r:id="rId87"/>
    <p:sldId id="358" r:id="rId88"/>
    <p:sldId id="359" r:id="rId89"/>
    <p:sldId id="360" r:id="rId90"/>
    <p:sldId id="361" r:id="rId91"/>
    <p:sldId id="362" r:id="rId92"/>
    <p:sldId id="363" r:id="rId93"/>
    <p:sldId id="364" r:id="rId94"/>
    <p:sldId id="365" r:id="rId95"/>
    <p:sldId id="366" r:id="rId96"/>
    <p:sldId id="367" r:id="rId97"/>
    <p:sldId id="368" r:id="rId98"/>
    <p:sldId id="369"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9616"/>
    <a:srgbClr val="D62A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3" d="100"/>
          <a:sy n="113" d="100"/>
        </p:scale>
        <p:origin x="2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3.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2E3A0E-21C6-492C-A8FC-E958C59CE94E}" type="datetimeFigureOut">
              <a:rPr lang="en-IN" smtClean="0"/>
              <a:t>28-02-2025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9330B0-06B6-4AD3-9F89-B7DB1B624BDD}" type="slidenum">
              <a:rPr lang="en-IN" smtClean="0"/>
              <a:t>‹#›</a:t>
            </a:fld>
            <a:endParaRPr lang="en-IN"/>
          </a:p>
        </p:txBody>
      </p:sp>
    </p:spTree>
    <p:extLst>
      <p:ext uri="{BB962C8B-B14F-4D97-AF65-F5344CB8AC3E}">
        <p14:creationId xmlns:p14="http://schemas.microsoft.com/office/powerpoint/2010/main" val="410552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2044605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200308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403870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89306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3101899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24431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87734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2511387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532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423901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235633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2971871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315798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7679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97488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413548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3649814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3986633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334851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2955764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742643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211381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309994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708061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6F3-63CE-7A5D-333E-8B0E44759E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710458-DF5F-4521-4C35-D3BB3BCC0F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605F92-9E4C-7401-917C-C6F8214B8834}"/>
              </a:ext>
            </a:extLst>
          </p:cNvPr>
          <p:cNvSpPr>
            <a:spLocks noGrp="1"/>
          </p:cNvSpPr>
          <p:nvPr>
            <p:ph type="dt" sz="half" idx="10"/>
          </p:nvPr>
        </p:nvSpPr>
        <p:spPr/>
        <p:txBody>
          <a:bodyPr/>
          <a:lstStyle/>
          <a:p>
            <a:fld id="{0CD46524-CFA5-4BD9-9D7A-F03C0EAB3D8B}" type="datetimeFigureOut">
              <a:rPr lang="en-US" smtClean="0"/>
              <a:t>2/28/2025</a:t>
            </a:fld>
            <a:endParaRPr lang="en-US"/>
          </a:p>
        </p:txBody>
      </p:sp>
      <p:sp>
        <p:nvSpPr>
          <p:cNvPr id="5" name="Footer Placeholder 4">
            <a:extLst>
              <a:ext uri="{FF2B5EF4-FFF2-40B4-BE49-F238E27FC236}">
                <a16:creationId xmlns:a16="http://schemas.microsoft.com/office/drawing/2014/main" id="{00985E79-9583-924D-BA36-526B4F5A0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32761-28BE-EC99-7A1B-476A35699D35}"/>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18258518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689C-8F5C-7D6F-A30D-ED19C1E68B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091F3E-A5C0-3B1B-19A0-8F2EA037B9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CC537-0AA8-8B64-1129-098E8B8FB70B}"/>
              </a:ext>
            </a:extLst>
          </p:cNvPr>
          <p:cNvSpPr>
            <a:spLocks noGrp="1"/>
          </p:cNvSpPr>
          <p:nvPr>
            <p:ph type="dt" sz="half" idx="10"/>
          </p:nvPr>
        </p:nvSpPr>
        <p:spPr/>
        <p:txBody>
          <a:bodyPr/>
          <a:lstStyle/>
          <a:p>
            <a:fld id="{0CD46524-CFA5-4BD9-9D7A-F03C0EAB3D8B}" type="datetimeFigureOut">
              <a:rPr lang="en-US" smtClean="0"/>
              <a:t>2/28/2025</a:t>
            </a:fld>
            <a:endParaRPr lang="en-US"/>
          </a:p>
        </p:txBody>
      </p:sp>
      <p:sp>
        <p:nvSpPr>
          <p:cNvPr id="5" name="Footer Placeholder 4">
            <a:extLst>
              <a:ext uri="{FF2B5EF4-FFF2-40B4-BE49-F238E27FC236}">
                <a16:creationId xmlns:a16="http://schemas.microsoft.com/office/drawing/2014/main" id="{0B5EB3CD-592E-D445-AE79-67D3E8568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A7BF4-BD33-0447-DA17-F250720565EE}"/>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18868033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F87D24-DB98-806B-814E-18501E00AD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658C55-1E26-B1EF-522F-B41B057B89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1D2EB-5F56-1925-DB2C-FC7B2CA47336}"/>
              </a:ext>
            </a:extLst>
          </p:cNvPr>
          <p:cNvSpPr>
            <a:spLocks noGrp="1"/>
          </p:cNvSpPr>
          <p:nvPr>
            <p:ph type="dt" sz="half" idx="10"/>
          </p:nvPr>
        </p:nvSpPr>
        <p:spPr/>
        <p:txBody>
          <a:bodyPr/>
          <a:lstStyle/>
          <a:p>
            <a:fld id="{0CD46524-CFA5-4BD9-9D7A-F03C0EAB3D8B}" type="datetimeFigureOut">
              <a:rPr lang="en-US" smtClean="0"/>
              <a:t>2/28/2025</a:t>
            </a:fld>
            <a:endParaRPr lang="en-US"/>
          </a:p>
        </p:txBody>
      </p:sp>
      <p:sp>
        <p:nvSpPr>
          <p:cNvPr id="5" name="Footer Placeholder 4">
            <a:extLst>
              <a:ext uri="{FF2B5EF4-FFF2-40B4-BE49-F238E27FC236}">
                <a16:creationId xmlns:a16="http://schemas.microsoft.com/office/drawing/2014/main" id="{B98377E9-0DC3-4724-F1CA-816277FF2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9A5CA-E627-1DCC-52C2-54549429B8E4}"/>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422369836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97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6DD0-5AC9-844D-1162-8DB0A8CF8C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3429E-3BAD-71EE-6709-88344D146B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45F4AB-3443-D639-7D99-9CB2FA7DADDC}"/>
              </a:ext>
            </a:extLst>
          </p:cNvPr>
          <p:cNvSpPr>
            <a:spLocks noGrp="1"/>
          </p:cNvSpPr>
          <p:nvPr>
            <p:ph type="dt" sz="half" idx="10"/>
          </p:nvPr>
        </p:nvSpPr>
        <p:spPr/>
        <p:txBody>
          <a:bodyPr/>
          <a:lstStyle/>
          <a:p>
            <a:fld id="{0CD46524-CFA5-4BD9-9D7A-F03C0EAB3D8B}" type="datetimeFigureOut">
              <a:rPr lang="en-US" smtClean="0"/>
              <a:t>2/28/2025</a:t>
            </a:fld>
            <a:endParaRPr lang="en-US"/>
          </a:p>
        </p:txBody>
      </p:sp>
      <p:sp>
        <p:nvSpPr>
          <p:cNvPr id="5" name="Footer Placeholder 4">
            <a:extLst>
              <a:ext uri="{FF2B5EF4-FFF2-40B4-BE49-F238E27FC236}">
                <a16:creationId xmlns:a16="http://schemas.microsoft.com/office/drawing/2014/main" id="{551CE7F8-7C92-5F5A-00EF-FFE365164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9C084-0F77-13B5-292D-D15575793777}"/>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220102961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A64E-DC2C-F4D8-6EA8-97F1738CB5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21FCB2-A498-F534-D53B-A3D33EE11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C77E9-4DA1-4F8A-0FF5-469EA19823DE}"/>
              </a:ext>
            </a:extLst>
          </p:cNvPr>
          <p:cNvSpPr>
            <a:spLocks noGrp="1"/>
          </p:cNvSpPr>
          <p:nvPr>
            <p:ph type="dt" sz="half" idx="10"/>
          </p:nvPr>
        </p:nvSpPr>
        <p:spPr/>
        <p:txBody>
          <a:bodyPr/>
          <a:lstStyle/>
          <a:p>
            <a:fld id="{0CD46524-CFA5-4BD9-9D7A-F03C0EAB3D8B}" type="datetimeFigureOut">
              <a:rPr lang="en-US" smtClean="0"/>
              <a:t>2/28/2025</a:t>
            </a:fld>
            <a:endParaRPr lang="en-US"/>
          </a:p>
        </p:txBody>
      </p:sp>
      <p:sp>
        <p:nvSpPr>
          <p:cNvPr id="5" name="Footer Placeholder 4">
            <a:extLst>
              <a:ext uri="{FF2B5EF4-FFF2-40B4-BE49-F238E27FC236}">
                <a16:creationId xmlns:a16="http://schemas.microsoft.com/office/drawing/2014/main" id="{FF8957ED-7551-9228-1A20-9976466E4F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36C50-ECEC-4207-D496-A4F87D3F5585}"/>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105159720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95B8-B2F7-F89D-9364-4608D0D67E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B313EA-0B09-1D0F-2D62-0812A5A553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4012C2-658E-CF01-677F-2824671C0A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89C45A-C707-A558-F6B9-4D37DB3ABC39}"/>
              </a:ext>
            </a:extLst>
          </p:cNvPr>
          <p:cNvSpPr>
            <a:spLocks noGrp="1"/>
          </p:cNvSpPr>
          <p:nvPr>
            <p:ph type="dt" sz="half" idx="10"/>
          </p:nvPr>
        </p:nvSpPr>
        <p:spPr/>
        <p:txBody>
          <a:bodyPr/>
          <a:lstStyle/>
          <a:p>
            <a:fld id="{0CD46524-CFA5-4BD9-9D7A-F03C0EAB3D8B}" type="datetimeFigureOut">
              <a:rPr lang="en-US" smtClean="0"/>
              <a:t>2/28/2025</a:t>
            </a:fld>
            <a:endParaRPr lang="en-US"/>
          </a:p>
        </p:txBody>
      </p:sp>
      <p:sp>
        <p:nvSpPr>
          <p:cNvPr id="6" name="Footer Placeholder 5">
            <a:extLst>
              <a:ext uri="{FF2B5EF4-FFF2-40B4-BE49-F238E27FC236}">
                <a16:creationId xmlns:a16="http://schemas.microsoft.com/office/drawing/2014/main" id="{02E1CADB-ECF2-6F71-7275-85D1729F8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3B7FBF-CB2E-6302-920B-9FA59A417284}"/>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189489763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EC7-7ADD-4095-4A67-AEE6B7474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843FD7-BF0A-43B5-1414-6BB2ABE41C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AFE73B-FF54-1787-125C-5A83E41EC9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4294B0-4A2C-EE7C-49B6-FAC5BF872F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DDC0F9-1DC0-E92D-287C-AF205D6335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0B616-2928-DE14-CF81-617152A3E8DF}"/>
              </a:ext>
            </a:extLst>
          </p:cNvPr>
          <p:cNvSpPr>
            <a:spLocks noGrp="1"/>
          </p:cNvSpPr>
          <p:nvPr>
            <p:ph type="dt" sz="half" idx="10"/>
          </p:nvPr>
        </p:nvSpPr>
        <p:spPr/>
        <p:txBody>
          <a:bodyPr/>
          <a:lstStyle/>
          <a:p>
            <a:fld id="{0CD46524-CFA5-4BD9-9D7A-F03C0EAB3D8B}" type="datetimeFigureOut">
              <a:rPr lang="en-US" smtClean="0"/>
              <a:t>2/28/2025</a:t>
            </a:fld>
            <a:endParaRPr lang="en-US"/>
          </a:p>
        </p:txBody>
      </p:sp>
      <p:sp>
        <p:nvSpPr>
          <p:cNvPr id="8" name="Footer Placeholder 7">
            <a:extLst>
              <a:ext uri="{FF2B5EF4-FFF2-40B4-BE49-F238E27FC236}">
                <a16:creationId xmlns:a16="http://schemas.microsoft.com/office/drawing/2014/main" id="{DC9ECC19-DC7E-89BF-4EA4-571309590D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DCA3E3-9084-071E-D0A8-64FA0FA4683C}"/>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207931447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48F2-3929-89E0-9C52-6E17251AD3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29C81C-25D9-DBA0-F693-168C54C7B424}"/>
              </a:ext>
            </a:extLst>
          </p:cNvPr>
          <p:cNvSpPr>
            <a:spLocks noGrp="1"/>
          </p:cNvSpPr>
          <p:nvPr>
            <p:ph type="dt" sz="half" idx="10"/>
          </p:nvPr>
        </p:nvSpPr>
        <p:spPr/>
        <p:txBody>
          <a:bodyPr/>
          <a:lstStyle/>
          <a:p>
            <a:fld id="{0CD46524-CFA5-4BD9-9D7A-F03C0EAB3D8B}" type="datetimeFigureOut">
              <a:rPr lang="en-US" smtClean="0"/>
              <a:t>2/28/2025</a:t>
            </a:fld>
            <a:endParaRPr lang="en-US"/>
          </a:p>
        </p:txBody>
      </p:sp>
      <p:sp>
        <p:nvSpPr>
          <p:cNvPr id="4" name="Footer Placeholder 3">
            <a:extLst>
              <a:ext uri="{FF2B5EF4-FFF2-40B4-BE49-F238E27FC236}">
                <a16:creationId xmlns:a16="http://schemas.microsoft.com/office/drawing/2014/main" id="{FDAE5771-2E47-F118-D2A2-F30590DC4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0AF370-8D2B-CFA8-4478-1B7F50C0FDEB}"/>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276017730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CA2F91-0FFE-0678-561F-C6386ADC7544}"/>
              </a:ext>
            </a:extLst>
          </p:cNvPr>
          <p:cNvSpPr>
            <a:spLocks noGrp="1"/>
          </p:cNvSpPr>
          <p:nvPr>
            <p:ph type="dt" sz="half" idx="10"/>
          </p:nvPr>
        </p:nvSpPr>
        <p:spPr/>
        <p:txBody>
          <a:bodyPr/>
          <a:lstStyle/>
          <a:p>
            <a:fld id="{0CD46524-CFA5-4BD9-9D7A-F03C0EAB3D8B}" type="datetimeFigureOut">
              <a:rPr lang="en-US" smtClean="0"/>
              <a:t>2/28/2025</a:t>
            </a:fld>
            <a:endParaRPr lang="en-US"/>
          </a:p>
        </p:txBody>
      </p:sp>
      <p:sp>
        <p:nvSpPr>
          <p:cNvPr id="3" name="Footer Placeholder 2">
            <a:extLst>
              <a:ext uri="{FF2B5EF4-FFF2-40B4-BE49-F238E27FC236}">
                <a16:creationId xmlns:a16="http://schemas.microsoft.com/office/drawing/2014/main" id="{7B267AAB-DD6A-1441-5478-8C5FF67A90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1AFA55-4AF3-94C6-67C3-DFF8C6A6EBFC}"/>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373557585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1991-8D32-00FB-BCF4-E97839FA55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0B442C-8C3F-B69C-588B-412B1D7C9B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93B43C-7615-EDA7-A742-85E0DC6AE5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9A6607-4032-44DB-B43C-8BBB530D1485}"/>
              </a:ext>
            </a:extLst>
          </p:cNvPr>
          <p:cNvSpPr>
            <a:spLocks noGrp="1"/>
          </p:cNvSpPr>
          <p:nvPr>
            <p:ph type="dt" sz="half" idx="10"/>
          </p:nvPr>
        </p:nvSpPr>
        <p:spPr/>
        <p:txBody>
          <a:bodyPr/>
          <a:lstStyle/>
          <a:p>
            <a:fld id="{0CD46524-CFA5-4BD9-9D7A-F03C0EAB3D8B}" type="datetimeFigureOut">
              <a:rPr lang="en-US" smtClean="0"/>
              <a:t>2/28/2025</a:t>
            </a:fld>
            <a:endParaRPr lang="en-US"/>
          </a:p>
        </p:txBody>
      </p:sp>
      <p:sp>
        <p:nvSpPr>
          <p:cNvPr id="6" name="Footer Placeholder 5">
            <a:extLst>
              <a:ext uri="{FF2B5EF4-FFF2-40B4-BE49-F238E27FC236}">
                <a16:creationId xmlns:a16="http://schemas.microsoft.com/office/drawing/2014/main" id="{CCFC5B8B-646C-431F-51FF-06DE40D49D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C34415-AD96-E7F4-9188-411540329F0F}"/>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370396029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2E5DF-0728-A729-1462-70C8BA631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758CA4-D68B-1BA5-B996-E562B7F852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B6DC1F-87AB-A49F-4E58-5F25C2C94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98D73B-150F-16D2-5015-B96372EB14FF}"/>
              </a:ext>
            </a:extLst>
          </p:cNvPr>
          <p:cNvSpPr>
            <a:spLocks noGrp="1"/>
          </p:cNvSpPr>
          <p:nvPr>
            <p:ph type="dt" sz="half" idx="10"/>
          </p:nvPr>
        </p:nvSpPr>
        <p:spPr/>
        <p:txBody>
          <a:bodyPr/>
          <a:lstStyle/>
          <a:p>
            <a:fld id="{0CD46524-CFA5-4BD9-9D7A-F03C0EAB3D8B}" type="datetimeFigureOut">
              <a:rPr lang="en-US" smtClean="0"/>
              <a:t>2/28/2025</a:t>
            </a:fld>
            <a:endParaRPr lang="en-US"/>
          </a:p>
        </p:txBody>
      </p:sp>
      <p:sp>
        <p:nvSpPr>
          <p:cNvPr id="6" name="Footer Placeholder 5">
            <a:extLst>
              <a:ext uri="{FF2B5EF4-FFF2-40B4-BE49-F238E27FC236}">
                <a16:creationId xmlns:a16="http://schemas.microsoft.com/office/drawing/2014/main" id="{C7CC308E-04D5-57CD-0AAF-1291B149D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B47B8A-4323-F4A3-7D6E-71E6CD24D183}"/>
              </a:ext>
            </a:extLst>
          </p:cNvPr>
          <p:cNvSpPr>
            <a:spLocks noGrp="1"/>
          </p:cNvSpPr>
          <p:nvPr>
            <p:ph type="sldNum" sz="quarter" idx="12"/>
          </p:nvPr>
        </p:nvSpPr>
        <p:spPr/>
        <p:txBody>
          <a:bodyPr/>
          <a:lstStyle/>
          <a:p>
            <a:fld id="{4AB26206-01C5-4D03-92DA-1E6E7BB914CA}" type="slidenum">
              <a:rPr lang="en-US" smtClean="0"/>
              <a:t>‹#›</a:t>
            </a:fld>
            <a:endParaRPr lang="en-US"/>
          </a:p>
        </p:txBody>
      </p:sp>
    </p:spTree>
    <p:extLst>
      <p:ext uri="{BB962C8B-B14F-4D97-AF65-F5344CB8AC3E}">
        <p14:creationId xmlns:p14="http://schemas.microsoft.com/office/powerpoint/2010/main" val="310915526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8238D1-E3FD-DAF7-D831-475C50503A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4FF2EE-A298-C982-0180-4B54E86B89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B0ABA-9F9C-DE81-1D0D-141B9EF31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D46524-CFA5-4BD9-9D7A-F03C0EAB3D8B}" type="datetimeFigureOut">
              <a:rPr lang="en-US" smtClean="0"/>
              <a:t>2/28/2025</a:t>
            </a:fld>
            <a:endParaRPr lang="en-US"/>
          </a:p>
        </p:txBody>
      </p:sp>
      <p:sp>
        <p:nvSpPr>
          <p:cNvPr id="5" name="Footer Placeholder 4">
            <a:extLst>
              <a:ext uri="{FF2B5EF4-FFF2-40B4-BE49-F238E27FC236}">
                <a16:creationId xmlns:a16="http://schemas.microsoft.com/office/drawing/2014/main" id="{D9EA0487-E336-E095-6DD5-5655EEDCD6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715E5E-977B-5036-4DC3-E6610704D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26206-01C5-4D03-92DA-1E6E7BB914CA}" type="slidenum">
              <a:rPr lang="en-US" smtClean="0"/>
              <a:t>‹#›</a:t>
            </a:fld>
            <a:endParaRPr lang="en-US"/>
          </a:p>
        </p:txBody>
      </p:sp>
    </p:spTree>
    <p:extLst>
      <p:ext uri="{BB962C8B-B14F-4D97-AF65-F5344CB8AC3E}">
        <p14:creationId xmlns:p14="http://schemas.microsoft.com/office/powerpoint/2010/main" val="952871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18.png"/></Relationships>
</file>

<file path=ppt/slides/_rels/slide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sv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4"/>
            </a:gs>
            <a:gs pos="0">
              <a:srgbClr val="F69616"/>
            </a:gs>
            <a:gs pos="100000">
              <a:schemeClr val="accent4">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E806682E-6BEF-2AE4-767B-4324A0B6218F}"/>
              </a:ext>
            </a:extLst>
          </p:cNvPr>
          <p:cNvSpPr/>
          <p:nvPr/>
        </p:nvSpPr>
        <p:spPr>
          <a:xfrm rot="5400000">
            <a:off x="2559436" y="115407"/>
            <a:ext cx="12805637" cy="9180294"/>
          </a:xfrm>
          <a:custGeom>
            <a:avLst/>
            <a:gdLst>
              <a:gd name="connsiteX0" fmla="*/ 9825327 w 12805637"/>
              <a:gd name="connsiteY0" fmla="*/ 2593257 h 9180294"/>
              <a:gd name="connsiteX1" fmla="*/ 10456326 w 12805637"/>
              <a:gd name="connsiteY1" fmla="*/ 1331259 h 9180294"/>
              <a:gd name="connsiteX2" fmla="*/ 12174637 w 12805637"/>
              <a:gd name="connsiteY2" fmla="*/ 1331259 h 9180294"/>
              <a:gd name="connsiteX3" fmla="*/ 12805637 w 12805637"/>
              <a:gd name="connsiteY3" fmla="*/ 2593257 h 9180294"/>
              <a:gd name="connsiteX4" fmla="*/ 12174637 w 12805637"/>
              <a:gd name="connsiteY4" fmla="*/ 3855253 h 9180294"/>
              <a:gd name="connsiteX5" fmla="*/ 10456326 w 12805637"/>
              <a:gd name="connsiteY5" fmla="*/ 3855253 h 9180294"/>
              <a:gd name="connsiteX6" fmla="*/ 9825327 w 12805637"/>
              <a:gd name="connsiteY6" fmla="*/ 5255777 h 9180294"/>
              <a:gd name="connsiteX7" fmla="*/ 10456326 w 12805637"/>
              <a:gd name="connsiteY7" fmla="*/ 3993779 h 9180294"/>
              <a:gd name="connsiteX8" fmla="*/ 12174637 w 12805637"/>
              <a:gd name="connsiteY8" fmla="*/ 3993779 h 9180294"/>
              <a:gd name="connsiteX9" fmla="*/ 12805637 w 12805637"/>
              <a:gd name="connsiteY9" fmla="*/ 5255777 h 9180294"/>
              <a:gd name="connsiteX10" fmla="*/ 12174637 w 12805637"/>
              <a:gd name="connsiteY10" fmla="*/ 6517772 h 9180294"/>
              <a:gd name="connsiteX11" fmla="*/ 10456326 w 12805637"/>
              <a:gd name="connsiteY11" fmla="*/ 6517772 h 9180294"/>
              <a:gd name="connsiteX12" fmla="*/ 7368996 w 12805637"/>
              <a:gd name="connsiteY12" fmla="*/ 3924519 h 9180294"/>
              <a:gd name="connsiteX13" fmla="*/ 7999995 w 12805637"/>
              <a:gd name="connsiteY13" fmla="*/ 2662521 h 9180294"/>
              <a:gd name="connsiteX14" fmla="*/ 9718307 w 12805637"/>
              <a:gd name="connsiteY14" fmla="*/ 2662521 h 9180294"/>
              <a:gd name="connsiteX15" fmla="*/ 10349306 w 12805637"/>
              <a:gd name="connsiteY15" fmla="*/ 3924519 h 9180294"/>
              <a:gd name="connsiteX16" fmla="*/ 9718307 w 12805637"/>
              <a:gd name="connsiteY16" fmla="*/ 5186515 h 9180294"/>
              <a:gd name="connsiteX17" fmla="*/ 7999995 w 12805637"/>
              <a:gd name="connsiteY17" fmla="*/ 5186515 h 9180294"/>
              <a:gd name="connsiteX18" fmla="*/ 7368996 w 12805637"/>
              <a:gd name="connsiteY18" fmla="*/ 6587038 h 9180294"/>
              <a:gd name="connsiteX19" fmla="*/ 7999995 w 12805637"/>
              <a:gd name="connsiteY19" fmla="*/ 5325041 h 9180294"/>
              <a:gd name="connsiteX20" fmla="*/ 9718307 w 12805637"/>
              <a:gd name="connsiteY20" fmla="*/ 5325041 h 9180294"/>
              <a:gd name="connsiteX21" fmla="*/ 10349306 w 12805637"/>
              <a:gd name="connsiteY21" fmla="*/ 6587038 h 9180294"/>
              <a:gd name="connsiteX22" fmla="*/ 9718307 w 12805637"/>
              <a:gd name="connsiteY22" fmla="*/ 7849034 h 9180294"/>
              <a:gd name="connsiteX23" fmla="*/ 7999995 w 12805637"/>
              <a:gd name="connsiteY23" fmla="*/ 7849034 h 9180294"/>
              <a:gd name="connsiteX24" fmla="*/ 7368995 w 12805637"/>
              <a:gd name="connsiteY24" fmla="*/ 1261996 h 9180294"/>
              <a:gd name="connsiteX25" fmla="*/ 7999994 w 12805637"/>
              <a:gd name="connsiteY25" fmla="*/ 0 h 9180294"/>
              <a:gd name="connsiteX26" fmla="*/ 9718306 w 12805637"/>
              <a:gd name="connsiteY26" fmla="*/ 0 h 9180294"/>
              <a:gd name="connsiteX27" fmla="*/ 10349305 w 12805637"/>
              <a:gd name="connsiteY27" fmla="*/ 1261996 h 9180294"/>
              <a:gd name="connsiteX28" fmla="*/ 9718306 w 12805637"/>
              <a:gd name="connsiteY28" fmla="*/ 2523993 h 9180294"/>
              <a:gd name="connsiteX29" fmla="*/ 7999994 w 12805637"/>
              <a:gd name="connsiteY29" fmla="*/ 2523993 h 9180294"/>
              <a:gd name="connsiteX30" fmla="*/ 4912666 w 12805637"/>
              <a:gd name="connsiteY30" fmla="*/ 7918298 h 9180294"/>
              <a:gd name="connsiteX31" fmla="*/ 5543664 w 12805637"/>
              <a:gd name="connsiteY31" fmla="*/ 6656301 h 9180294"/>
              <a:gd name="connsiteX32" fmla="*/ 7261975 w 12805637"/>
              <a:gd name="connsiteY32" fmla="*/ 6656301 h 9180294"/>
              <a:gd name="connsiteX33" fmla="*/ 7892974 w 12805637"/>
              <a:gd name="connsiteY33" fmla="*/ 7918298 h 9180294"/>
              <a:gd name="connsiteX34" fmla="*/ 7261975 w 12805637"/>
              <a:gd name="connsiteY34" fmla="*/ 9180294 h 9180294"/>
              <a:gd name="connsiteX35" fmla="*/ 5543664 w 12805637"/>
              <a:gd name="connsiteY35" fmla="*/ 9180294 h 9180294"/>
              <a:gd name="connsiteX36" fmla="*/ 4912665 w 12805637"/>
              <a:gd name="connsiteY36" fmla="*/ 5255779 h 9180294"/>
              <a:gd name="connsiteX37" fmla="*/ 5543664 w 12805637"/>
              <a:gd name="connsiteY37" fmla="*/ 3993781 h 9180294"/>
              <a:gd name="connsiteX38" fmla="*/ 7261975 w 12805637"/>
              <a:gd name="connsiteY38" fmla="*/ 3993781 h 9180294"/>
              <a:gd name="connsiteX39" fmla="*/ 7892974 w 12805637"/>
              <a:gd name="connsiteY39" fmla="*/ 5255779 h 9180294"/>
              <a:gd name="connsiteX40" fmla="*/ 7261975 w 12805637"/>
              <a:gd name="connsiteY40" fmla="*/ 6517774 h 9180294"/>
              <a:gd name="connsiteX41" fmla="*/ 5543664 w 12805637"/>
              <a:gd name="connsiteY41" fmla="*/ 6517774 h 9180294"/>
              <a:gd name="connsiteX42" fmla="*/ 4912665 w 12805637"/>
              <a:gd name="connsiteY42" fmla="*/ 2593257 h 9180294"/>
              <a:gd name="connsiteX43" fmla="*/ 5543663 w 12805637"/>
              <a:gd name="connsiteY43" fmla="*/ 1331261 h 9180294"/>
              <a:gd name="connsiteX44" fmla="*/ 7261974 w 12805637"/>
              <a:gd name="connsiteY44" fmla="*/ 1331261 h 9180294"/>
              <a:gd name="connsiteX45" fmla="*/ 7892973 w 12805637"/>
              <a:gd name="connsiteY45" fmla="*/ 2593257 h 9180294"/>
              <a:gd name="connsiteX46" fmla="*/ 7261974 w 12805637"/>
              <a:gd name="connsiteY46" fmla="*/ 3855253 h 9180294"/>
              <a:gd name="connsiteX47" fmla="*/ 5543663 w 12805637"/>
              <a:gd name="connsiteY47" fmla="*/ 3855253 h 9180294"/>
              <a:gd name="connsiteX48" fmla="*/ 2456334 w 12805637"/>
              <a:gd name="connsiteY48" fmla="*/ 6587038 h 9180294"/>
              <a:gd name="connsiteX49" fmla="*/ 3087333 w 12805637"/>
              <a:gd name="connsiteY49" fmla="*/ 5325041 h 9180294"/>
              <a:gd name="connsiteX50" fmla="*/ 4805645 w 12805637"/>
              <a:gd name="connsiteY50" fmla="*/ 5325041 h 9180294"/>
              <a:gd name="connsiteX51" fmla="*/ 5436644 w 12805637"/>
              <a:gd name="connsiteY51" fmla="*/ 6587038 h 9180294"/>
              <a:gd name="connsiteX52" fmla="*/ 4805645 w 12805637"/>
              <a:gd name="connsiteY52" fmla="*/ 7849034 h 9180294"/>
              <a:gd name="connsiteX53" fmla="*/ 3087333 w 12805637"/>
              <a:gd name="connsiteY53" fmla="*/ 7849034 h 9180294"/>
              <a:gd name="connsiteX54" fmla="*/ 2456334 w 12805637"/>
              <a:gd name="connsiteY54" fmla="*/ 3924519 h 9180294"/>
              <a:gd name="connsiteX55" fmla="*/ 3087333 w 12805637"/>
              <a:gd name="connsiteY55" fmla="*/ 2662521 h 9180294"/>
              <a:gd name="connsiteX56" fmla="*/ 4805645 w 12805637"/>
              <a:gd name="connsiteY56" fmla="*/ 2662521 h 9180294"/>
              <a:gd name="connsiteX57" fmla="*/ 5436644 w 12805637"/>
              <a:gd name="connsiteY57" fmla="*/ 3924519 h 9180294"/>
              <a:gd name="connsiteX58" fmla="*/ 4805645 w 12805637"/>
              <a:gd name="connsiteY58" fmla="*/ 5186515 h 9180294"/>
              <a:gd name="connsiteX59" fmla="*/ 3087333 w 12805637"/>
              <a:gd name="connsiteY59" fmla="*/ 5186515 h 9180294"/>
              <a:gd name="connsiteX60" fmla="*/ 2456333 w 12805637"/>
              <a:gd name="connsiteY60" fmla="*/ 1261996 h 9180294"/>
              <a:gd name="connsiteX61" fmla="*/ 3087332 w 12805637"/>
              <a:gd name="connsiteY61" fmla="*/ 0 h 9180294"/>
              <a:gd name="connsiteX62" fmla="*/ 4805643 w 12805637"/>
              <a:gd name="connsiteY62" fmla="*/ 0 h 9180294"/>
              <a:gd name="connsiteX63" fmla="*/ 5436643 w 12805637"/>
              <a:gd name="connsiteY63" fmla="*/ 1261996 h 9180294"/>
              <a:gd name="connsiteX64" fmla="*/ 4805643 w 12805637"/>
              <a:gd name="connsiteY64" fmla="*/ 2523993 h 9180294"/>
              <a:gd name="connsiteX65" fmla="*/ 3087332 w 12805637"/>
              <a:gd name="connsiteY65" fmla="*/ 2523993 h 9180294"/>
              <a:gd name="connsiteX66" fmla="*/ 0 w 12805637"/>
              <a:gd name="connsiteY66" fmla="*/ 5255775 h 9180294"/>
              <a:gd name="connsiteX67" fmla="*/ 630999 w 12805637"/>
              <a:gd name="connsiteY67" fmla="*/ 3993779 h 9180294"/>
              <a:gd name="connsiteX68" fmla="*/ 2349311 w 12805637"/>
              <a:gd name="connsiteY68" fmla="*/ 3993779 h 9180294"/>
              <a:gd name="connsiteX69" fmla="*/ 2980310 w 12805637"/>
              <a:gd name="connsiteY69" fmla="*/ 5255775 h 9180294"/>
              <a:gd name="connsiteX70" fmla="*/ 2349311 w 12805637"/>
              <a:gd name="connsiteY70" fmla="*/ 6517771 h 9180294"/>
              <a:gd name="connsiteX71" fmla="*/ 630999 w 12805637"/>
              <a:gd name="connsiteY71" fmla="*/ 6517771 h 9180294"/>
              <a:gd name="connsiteX72" fmla="*/ 0 w 12805637"/>
              <a:gd name="connsiteY72" fmla="*/ 2593255 h 9180294"/>
              <a:gd name="connsiteX73" fmla="*/ 630999 w 12805637"/>
              <a:gd name="connsiteY73" fmla="*/ 1331259 h 9180294"/>
              <a:gd name="connsiteX74" fmla="*/ 2349311 w 12805637"/>
              <a:gd name="connsiteY74" fmla="*/ 1331259 h 9180294"/>
              <a:gd name="connsiteX75" fmla="*/ 2980310 w 12805637"/>
              <a:gd name="connsiteY75" fmla="*/ 2593255 h 9180294"/>
              <a:gd name="connsiteX76" fmla="*/ 2349311 w 12805637"/>
              <a:gd name="connsiteY76" fmla="*/ 3855251 h 9180294"/>
              <a:gd name="connsiteX77" fmla="*/ 630999 w 12805637"/>
              <a:gd name="connsiteY77" fmla="*/ 3855251 h 918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805637" h="9180294">
                <a:moveTo>
                  <a:pt x="9825327" y="2593257"/>
                </a:moveTo>
                <a:lnTo>
                  <a:pt x="10456326" y="1331259"/>
                </a:lnTo>
                <a:lnTo>
                  <a:pt x="12174637" y="1331259"/>
                </a:lnTo>
                <a:lnTo>
                  <a:pt x="12805637" y="2593257"/>
                </a:lnTo>
                <a:lnTo>
                  <a:pt x="12174637" y="3855253"/>
                </a:lnTo>
                <a:lnTo>
                  <a:pt x="10456326" y="3855253"/>
                </a:lnTo>
                <a:close/>
                <a:moveTo>
                  <a:pt x="9825327" y="5255777"/>
                </a:moveTo>
                <a:lnTo>
                  <a:pt x="10456326" y="3993779"/>
                </a:lnTo>
                <a:lnTo>
                  <a:pt x="12174637" y="3993779"/>
                </a:lnTo>
                <a:lnTo>
                  <a:pt x="12805637" y="5255777"/>
                </a:lnTo>
                <a:lnTo>
                  <a:pt x="12174637" y="6517772"/>
                </a:lnTo>
                <a:lnTo>
                  <a:pt x="10456326" y="6517772"/>
                </a:lnTo>
                <a:close/>
                <a:moveTo>
                  <a:pt x="7368996" y="3924519"/>
                </a:moveTo>
                <a:lnTo>
                  <a:pt x="7999995" y="2662521"/>
                </a:lnTo>
                <a:lnTo>
                  <a:pt x="9718307" y="2662521"/>
                </a:lnTo>
                <a:lnTo>
                  <a:pt x="10349306" y="3924519"/>
                </a:lnTo>
                <a:lnTo>
                  <a:pt x="9718307" y="5186515"/>
                </a:lnTo>
                <a:lnTo>
                  <a:pt x="7999995" y="5186515"/>
                </a:lnTo>
                <a:close/>
                <a:moveTo>
                  <a:pt x="7368996" y="6587038"/>
                </a:moveTo>
                <a:lnTo>
                  <a:pt x="7999995" y="5325041"/>
                </a:lnTo>
                <a:lnTo>
                  <a:pt x="9718307" y="5325041"/>
                </a:lnTo>
                <a:lnTo>
                  <a:pt x="10349306" y="6587038"/>
                </a:lnTo>
                <a:lnTo>
                  <a:pt x="9718307" y="7849034"/>
                </a:lnTo>
                <a:lnTo>
                  <a:pt x="7999995" y="7849034"/>
                </a:lnTo>
                <a:close/>
                <a:moveTo>
                  <a:pt x="7368995" y="1261996"/>
                </a:moveTo>
                <a:lnTo>
                  <a:pt x="7999994" y="0"/>
                </a:lnTo>
                <a:lnTo>
                  <a:pt x="9718306" y="0"/>
                </a:lnTo>
                <a:lnTo>
                  <a:pt x="10349305" y="1261996"/>
                </a:lnTo>
                <a:lnTo>
                  <a:pt x="9718306" y="2523993"/>
                </a:lnTo>
                <a:lnTo>
                  <a:pt x="7999994" y="2523993"/>
                </a:lnTo>
                <a:close/>
                <a:moveTo>
                  <a:pt x="4912666" y="7918298"/>
                </a:moveTo>
                <a:lnTo>
                  <a:pt x="5543664" y="6656301"/>
                </a:lnTo>
                <a:lnTo>
                  <a:pt x="7261975" y="6656301"/>
                </a:lnTo>
                <a:lnTo>
                  <a:pt x="7892974" y="7918298"/>
                </a:lnTo>
                <a:lnTo>
                  <a:pt x="7261975" y="9180294"/>
                </a:lnTo>
                <a:lnTo>
                  <a:pt x="5543664" y="9180294"/>
                </a:lnTo>
                <a:close/>
                <a:moveTo>
                  <a:pt x="4912665" y="5255779"/>
                </a:moveTo>
                <a:lnTo>
                  <a:pt x="5543664" y="3993781"/>
                </a:lnTo>
                <a:lnTo>
                  <a:pt x="7261975" y="3993781"/>
                </a:lnTo>
                <a:lnTo>
                  <a:pt x="7892974" y="5255779"/>
                </a:lnTo>
                <a:lnTo>
                  <a:pt x="7261975" y="6517774"/>
                </a:lnTo>
                <a:lnTo>
                  <a:pt x="5543664" y="6517774"/>
                </a:lnTo>
                <a:close/>
                <a:moveTo>
                  <a:pt x="4912665" y="2593257"/>
                </a:moveTo>
                <a:lnTo>
                  <a:pt x="5543663" y="1331261"/>
                </a:lnTo>
                <a:lnTo>
                  <a:pt x="7261974" y="1331261"/>
                </a:lnTo>
                <a:lnTo>
                  <a:pt x="7892973" y="2593257"/>
                </a:lnTo>
                <a:lnTo>
                  <a:pt x="7261974" y="3855253"/>
                </a:lnTo>
                <a:lnTo>
                  <a:pt x="5543663" y="3855253"/>
                </a:lnTo>
                <a:close/>
                <a:moveTo>
                  <a:pt x="2456334" y="6587038"/>
                </a:moveTo>
                <a:lnTo>
                  <a:pt x="3087333" y="5325041"/>
                </a:lnTo>
                <a:lnTo>
                  <a:pt x="4805645" y="5325041"/>
                </a:lnTo>
                <a:lnTo>
                  <a:pt x="5436644" y="6587038"/>
                </a:lnTo>
                <a:lnTo>
                  <a:pt x="4805645" y="7849034"/>
                </a:lnTo>
                <a:lnTo>
                  <a:pt x="3087333" y="7849034"/>
                </a:lnTo>
                <a:close/>
                <a:moveTo>
                  <a:pt x="2456334" y="3924519"/>
                </a:moveTo>
                <a:lnTo>
                  <a:pt x="3087333" y="2662521"/>
                </a:lnTo>
                <a:lnTo>
                  <a:pt x="4805645" y="2662521"/>
                </a:lnTo>
                <a:lnTo>
                  <a:pt x="5436644" y="3924519"/>
                </a:lnTo>
                <a:lnTo>
                  <a:pt x="4805645" y="5186515"/>
                </a:lnTo>
                <a:lnTo>
                  <a:pt x="3087333" y="5186515"/>
                </a:lnTo>
                <a:close/>
                <a:moveTo>
                  <a:pt x="2456333" y="1261996"/>
                </a:moveTo>
                <a:lnTo>
                  <a:pt x="3087332" y="0"/>
                </a:lnTo>
                <a:lnTo>
                  <a:pt x="4805643" y="0"/>
                </a:lnTo>
                <a:lnTo>
                  <a:pt x="5436643" y="1261996"/>
                </a:lnTo>
                <a:lnTo>
                  <a:pt x="4805643" y="2523993"/>
                </a:lnTo>
                <a:lnTo>
                  <a:pt x="3087332" y="2523993"/>
                </a:lnTo>
                <a:close/>
                <a:moveTo>
                  <a:pt x="0" y="5255775"/>
                </a:moveTo>
                <a:lnTo>
                  <a:pt x="630999" y="3993779"/>
                </a:lnTo>
                <a:lnTo>
                  <a:pt x="2349311" y="3993779"/>
                </a:lnTo>
                <a:lnTo>
                  <a:pt x="2980310" y="5255775"/>
                </a:lnTo>
                <a:lnTo>
                  <a:pt x="2349311" y="6517771"/>
                </a:lnTo>
                <a:lnTo>
                  <a:pt x="630999" y="6517771"/>
                </a:lnTo>
                <a:close/>
                <a:moveTo>
                  <a:pt x="0" y="2593255"/>
                </a:moveTo>
                <a:lnTo>
                  <a:pt x="630999" y="1331259"/>
                </a:lnTo>
                <a:lnTo>
                  <a:pt x="2349311" y="1331259"/>
                </a:lnTo>
                <a:lnTo>
                  <a:pt x="2980310" y="2593255"/>
                </a:lnTo>
                <a:lnTo>
                  <a:pt x="2349311" y="3855251"/>
                </a:lnTo>
                <a:lnTo>
                  <a:pt x="630999" y="3855251"/>
                </a:lnTo>
                <a:close/>
              </a:path>
            </a:pathLst>
          </a:custGeom>
          <a:blipFill dpi="0" rotWithShape="0">
            <a:blip r:embed="rId2"/>
            <a:srcRect/>
            <a:stretch>
              <a:fillRect/>
            </a:stretch>
          </a:blipFill>
          <a:ln>
            <a:noFill/>
          </a:ln>
          <a:effectLst>
            <a:innerShdw blurRad="381000" dist="177800">
              <a:prstClr val="black">
                <a:alpha val="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endParaRPr lang="en-US" dirty="0"/>
          </a:p>
        </p:txBody>
      </p:sp>
      <p:sp>
        <p:nvSpPr>
          <p:cNvPr id="31" name="TextBox 30">
            <a:extLst>
              <a:ext uri="{FF2B5EF4-FFF2-40B4-BE49-F238E27FC236}">
                <a16:creationId xmlns:a16="http://schemas.microsoft.com/office/drawing/2014/main" id="{FF6399CE-B87A-3D55-6A5D-7E4B5BFDD6BC}"/>
              </a:ext>
            </a:extLst>
          </p:cNvPr>
          <p:cNvSpPr txBox="1"/>
          <p:nvPr/>
        </p:nvSpPr>
        <p:spPr>
          <a:xfrm>
            <a:off x="238128" y="1217236"/>
            <a:ext cx="5316005" cy="1200329"/>
          </a:xfrm>
          <a:prstGeom prst="rect">
            <a:avLst/>
          </a:prstGeom>
          <a:noFill/>
          <a:effectLst>
            <a:innerShdw blurRad="368300" dist="76200" dir="13500000">
              <a:schemeClr val="bg1">
                <a:alpha val="48000"/>
              </a:schemeClr>
            </a:innerShdw>
          </a:effectLst>
        </p:spPr>
        <p:txBody>
          <a:bodyPr wrap="square" rtlCol="0">
            <a:spAutoFit/>
          </a:bodyPr>
          <a:lstStyle/>
          <a:p>
            <a:r>
              <a:rPr lang="en-IN" sz="7200" b="1" dirty="0">
                <a:effectLst>
                  <a:innerShdw dist="50800">
                    <a:schemeClr val="bg1">
                      <a:alpha val="70000"/>
                    </a:schemeClr>
                  </a:innerShdw>
                </a:effectLst>
                <a:latin typeface="Montserrat" panose="00000500000000000000" pitchFamily="2" charset="0"/>
              </a:rPr>
              <a:t>Module 3: </a:t>
            </a:r>
          </a:p>
        </p:txBody>
      </p:sp>
      <p:sp>
        <p:nvSpPr>
          <p:cNvPr id="33" name="TextBox 32">
            <a:extLst>
              <a:ext uri="{FF2B5EF4-FFF2-40B4-BE49-F238E27FC236}">
                <a16:creationId xmlns:a16="http://schemas.microsoft.com/office/drawing/2014/main" id="{31A6187A-58DE-634E-015C-4B2C6881A7AF}"/>
              </a:ext>
            </a:extLst>
          </p:cNvPr>
          <p:cNvSpPr txBox="1"/>
          <p:nvPr/>
        </p:nvSpPr>
        <p:spPr>
          <a:xfrm>
            <a:off x="238128" y="2457629"/>
            <a:ext cx="6772274" cy="2585323"/>
          </a:xfrm>
          <a:prstGeom prst="rect">
            <a:avLst/>
          </a:prstGeom>
          <a:noFill/>
          <a:effectLst>
            <a:innerShdw blurRad="406400" dist="50800" dir="5400000">
              <a:prstClr val="black"/>
            </a:innerShdw>
          </a:effectLst>
        </p:spPr>
        <p:txBody>
          <a:bodyPr wrap="square">
            <a:spAutoFit/>
          </a:bodyPr>
          <a:lstStyle/>
          <a:p>
            <a:r>
              <a:rPr lang="en-IN" sz="5400" b="1" dirty="0">
                <a:solidFill>
                  <a:schemeClr val="bg1"/>
                </a:solidFill>
                <a:effectLst>
                  <a:innerShdw dist="50800" dir="13500000">
                    <a:prstClr val="black"/>
                  </a:innerShdw>
                </a:effectLst>
                <a:latin typeface="Montserrat" panose="00000500000000000000" pitchFamily="2" charset="0"/>
              </a:rPr>
              <a:t>Intrusion Detection Systems</a:t>
            </a:r>
            <a:endParaRPr lang="en-US" sz="5400" b="1" dirty="0">
              <a:solidFill>
                <a:schemeClr val="bg1"/>
              </a:solidFill>
              <a:effectLst>
                <a:innerShdw dist="50800" dir="13500000">
                  <a:prstClr val="black"/>
                </a:innerShdw>
              </a:effectLst>
              <a:latin typeface="Montserrat" panose="00000500000000000000" pitchFamily="2" charset="0"/>
            </a:endParaRPr>
          </a:p>
        </p:txBody>
      </p:sp>
    </p:spTree>
    <p:extLst>
      <p:ext uri="{BB962C8B-B14F-4D97-AF65-F5344CB8AC3E}">
        <p14:creationId xmlns:p14="http://schemas.microsoft.com/office/powerpoint/2010/main" val="2926882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F76EC-5167-E2F2-54E7-308C7D3B40E8}"/>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F34E54DF-52D5-18B8-6093-3597DD960EC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62FDE3E-1738-9CA7-A267-1ECE3431ED4B}"/>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1893663-B415-0A04-8A4A-45CF31719640}"/>
              </a:ext>
            </a:extLst>
          </p:cNvPr>
          <p:cNvSpPr txBox="1"/>
          <p:nvPr/>
        </p:nvSpPr>
        <p:spPr>
          <a:xfrm>
            <a:off x="205304" y="2560444"/>
            <a:ext cx="9925697" cy="3170099"/>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Attacks can come in various types and shapes and represent different cases, such as malware, spyware, unauthorized system access, authorized users trying to elevate their system privileges, etc. </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To assess what qualifies as an incident, an IDS should work as a classifier. To design a classifier, one may employ various techniques, including conventional search algorithms, artificial intelligence (AI), and machine learning (ML) methods.</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rPr>
              <a:t>Attacks, and especially smart and dangerous ones, are conducted over periods of time that might last pretty long and even overlap with previous attacks. </a:t>
            </a:r>
          </a:p>
        </p:txBody>
      </p:sp>
      <p:sp>
        <p:nvSpPr>
          <p:cNvPr id="8" name="Title 1">
            <a:extLst>
              <a:ext uri="{FF2B5EF4-FFF2-40B4-BE49-F238E27FC236}">
                <a16:creationId xmlns:a16="http://schemas.microsoft.com/office/drawing/2014/main" id="{C3385760-5CA1-5775-F72B-D1287F0A2B2F}"/>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Attack Methodology</a:t>
            </a:r>
          </a:p>
        </p:txBody>
      </p:sp>
      <p:sp>
        <p:nvSpPr>
          <p:cNvPr id="9" name="Hexagon 8">
            <a:extLst>
              <a:ext uri="{FF2B5EF4-FFF2-40B4-BE49-F238E27FC236}">
                <a16:creationId xmlns:a16="http://schemas.microsoft.com/office/drawing/2014/main" id="{8F8BF96E-0324-DCFC-BBBC-4A09F15BBFA8}"/>
              </a:ext>
            </a:extLst>
          </p:cNvPr>
          <p:cNvSpPr/>
          <p:nvPr/>
        </p:nvSpPr>
        <p:spPr>
          <a:xfrm rot="5400000">
            <a:off x="6803869" y="753025"/>
            <a:ext cx="1386130" cy="122619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4CD73C4F-D3EC-9FE5-CD57-79F981972177}"/>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EFD0A539-64F4-D2D5-8B59-1861550BB0F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6A53FFCB-75A3-EFB4-5825-0509C73E73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75657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493F8-C085-3037-FAFB-B8FC46AA6EA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74F322F-F702-5724-017B-CF2C12AE18DD}"/>
              </a:ext>
            </a:extLst>
          </p:cNvPr>
          <p:cNvSpPr>
            <a:spLocks noGrp="1"/>
          </p:cNvSpPr>
          <p:nvPr>
            <p:ph type="title"/>
          </p:nvPr>
        </p:nvSpPr>
        <p:spPr>
          <a:xfrm>
            <a:off x="280147" y="877807"/>
            <a:ext cx="6798541" cy="792656"/>
          </a:xfrm>
        </p:spPr>
        <p:txBody>
          <a:bodyPr anchor="b">
            <a:normAutofit/>
          </a:bodyPr>
          <a:lstStyle/>
          <a:p>
            <a:r>
              <a:rPr lang="en-US" b="1" dirty="0">
                <a:latin typeface="Arial Black" panose="020B0A04020102020204" pitchFamily="34" charset="0"/>
              </a:rPr>
              <a:t>Attack Methodology</a:t>
            </a:r>
          </a:p>
        </p:txBody>
      </p:sp>
      <p:sp>
        <p:nvSpPr>
          <p:cNvPr id="6" name="TextBox 5">
            <a:extLst>
              <a:ext uri="{FF2B5EF4-FFF2-40B4-BE49-F238E27FC236}">
                <a16:creationId xmlns:a16="http://schemas.microsoft.com/office/drawing/2014/main" id="{4A356344-91A0-737D-2935-DB0F95435CD3}"/>
              </a:ext>
            </a:extLst>
          </p:cNvPr>
          <p:cNvSpPr txBox="1"/>
          <p:nvPr/>
        </p:nvSpPr>
        <p:spPr>
          <a:xfrm>
            <a:off x="280147" y="1788931"/>
            <a:ext cx="7097806" cy="646331"/>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Roboto" panose="02000000000000000000" pitchFamily="2" charset="0"/>
              </a:rPr>
              <a:t>The typical intrusion process is presented as follows:</a:t>
            </a:r>
          </a:p>
          <a:p>
            <a:pPr algn="just"/>
            <a:endParaRPr lang="en-US" sz="1800" dirty="0">
              <a:latin typeface="Roboto" panose="02000000000000000000" pitchFamily="2" charset="0"/>
            </a:endParaRPr>
          </a:p>
        </p:txBody>
      </p:sp>
      <p:sp>
        <p:nvSpPr>
          <p:cNvPr id="7" name="Hexagon 6">
            <a:extLst>
              <a:ext uri="{FF2B5EF4-FFF2-40B4-BE49-F238E27FC236}">
                <a16:creationId xmlns:a16="http://schemas.microsoft.com/office/drawing/2014/main" id="{0D86B243-3F92-4603-D749-461CA36A437A}"/>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66B5A91D-F8B3-778D-437A-4B9793B092F2}"/>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4B433955-9662-DB1E-374A-602CF49BFA45}"/>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23DEB99C-9ED8-2058-0748-A5A27647E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A93F8E78-041A-EF16-27C0-D400ACFCEE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BC2EAC75-DEA6-AC8B-CC86-F1FE6B5277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pic>
        <p:nvPicPr>
          <p:cNvPr id="2" name="Picture 1">
            <a:extLst>
              <a:ext uri="{FF2B5EF4-FFF2-40B4-BE49-F238E27FC236}">
                <a16:creationId xmlns:a16="http://schemas.microsoft.com/office/drawing/2014/main" id="{80E38FA0-2F8D-8B02-3EAA-C210831BB18A}"/>
              </a:ext>
            </a:extLst>
          </p:cNvPr>
          <p:cNvPicPr>
            <a:picLocks noChangeAspect="1"/>
          </p:cNvPicPr>
          <p:nvPr/>
        </p:nvPicPr>
        <p:blipFill>
          <a:blip r:embed="rId8"/>
          <a:stretch>
            <a:fillRect/>
          </a:stretch>
        </p:blipFill>
        <p:spPr>
          <a:xfrm>
            <a:off x="246760" y="2363004"/>
            <a:ext cx="6838223" cy="4069879"/>
          </a:xfrm>
          <a:prstGeom prst="rect">
            <a:avLst/>
          </a:prstGeom>
        </p:spPr>
      </p:pic>
    </p:spTree>
    <p:extLst>
      <p:ext uri="{BB962C8B-B14F-4D97-AF65-F5344CB8AC3E}">
        <p14:creationId xmlns:p14="http://schemas.microsoft.com/office/powerpoint/2010/main" val="2070255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42239-FFCB-F5A9-00CF-A3BFF711ACAF}"/>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327638F0-C5E1-59AD-C373-FB1EDD1F536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5AA7297-F431-F071-1C1C-7AAC7A3B4176}"/>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A9AF87F-1A6B-F441-B75B-DA8C10326896}"/>
              </a:ext>
            </a:extLst>
          </p:cNvPr>
          <p:cNvSpPr txBox="1"/>
          <p:nvPr/>
        </p:nvSpPr>
        <p:spPr>
          <a:xfrm>
            <a:off x="435397" y="2275121"/>
            <a:ext cx="8759644" cy="3785652"/>
          </a:xfrm>
          <a:prstGeom prst="rect">
            <a:avLst/>
          </a:prstGeom>
          <a:noFill/>
        </p:spPr>
        <p:txBody>
          <a:bodyPr wrap="square">
            <a:spAutoFit/>
          </a:bodyPr>
          <a:lstStyle/>
          <a:p>
            <a:pPr algn="just"/>
            <a:r>
              <a:rPr lang="en-US" sz="2000" dirty="0">
                <a:latin typeface="Roboto" panose="02000000000000000000" pitchFamily="2" charset="0"/>
              </a:rPr>
              <a:t>An IDS employment commonly provides a wide range of advantages:</a:t>
            </a:r>
          </a:p>
          <a:p>
            <a:pPr algn="just"/>
            <a:endParaRPr lang="en-US" sz="2000" dirty="0">
              <a:latin typeface="Roboto" panose="02000000000000000000" pitchFamily="2" charset="0"/>
            </a:endParaRPr>
          </a:p>
          <a:p>
            <a:pPr algn="just"/>
            <a:r>
              <a:rPr lang="en-US" sz="2000" dirty="0">
                <a:latin typeface="Roboto" panose="02000000000000000000" pitchFamily="2" charset="0"/>
              </a:rPr>
              <a:t>1) IDS tools help organizations identify security problems or vulnerabilities, which can be exploited by attackers. Organizations can take corrective actions to improve system security by removing the perceived vulnerabilities in the system.</a:t>
            </a:r>
          </a:p>
          <a:p>
            <a:pPr algn="just"/>
            <a:endParaRPr lang="en-US" sz="2000" dirty="0">
              <a:latin typeface="Roboto" panose="02000000000000000000" pitchFamily="2" charset="0"/>
            </a:endParaRPr>
          </a:p>
          <a:p>
            <a:pPr algn="just"/>
            <a:r>
              <a:rPr lang="en-US" sz="2000" dirty="0">
                <a:latin typeface="Roboto" panose="02000000000000000000" pitchFamily="2" charset="0"/>
              </a:rPr>
              <a:t>2) Threats logging creates a repository of information that organization security specialists can avail of when trying to create a security policy. IDS tools may provide great insight into the nature of the attacks that an organization faces that helps create a more specialized and effective security policy.</a:t>
            </a:r>
          </a:p>
        </p:txBody>
      </p:sp>
      <p:sp>
        <p:nvSpPr>
          <p:cNvPr id="8" name="Title 1">
            <a:extLst>
              <a:ext uri="{FF2B5EF4-FFF2-40B4-BE49-F238E27FC236}">
                <a16:creationId xmlns:a16="http://schemas.microsoft.com/office/drawing/2014/main" id="{CC2F85B8-DE8C-CB65-2FB5-80AF5A6759F2}"/>
              </a:ext>
            </a:extLst>
          </p:cNvPr>
          <p:cNvSpPr>
            <a:spLocks noGrp="1"/>
          </p:cNvSpPr>
          <p:nvPr>
            <p:ph type="title"/>
          </p:nvPr>
        </p:nvSpPr>
        <p:spPr>
          <a:xfrm>
            <a:off x="333642" y="1084943"/>
            <a:ext cx="6798541" cy="792656"/>
          </a:xfrm>
        </p:spPr>
        <p:txBody>
          <a:bodyPr anchor="b">
            <a:normAutofit fontScale="90000"/>
          </a:bodyPr>
          <a:lstStyle/>
          <a:p>
            <a:r>
              <a:rPr lang="en-US" b="1" dirty="0">
                <a:latin typeface="Arial Black" panose="020B0A04020102020204" pitchFamily="34" charset="0"/>
              </a:rPr>
              <a:t>Why to deploy an IDS?</a:t>
            </a:r>
          </a:p>
        </p:txBody>
      </p:sp>
      <p:sp>
        <p:nvSpPr>
          <p:cNvPr id="9" name="Hexagon 8">
            <a:extLst>
              <a:ext uri="{FF2B5EF4-FFF2-40B4-BE49-F238E27FC236}">
                <a16:creationId xmlns:a16="http://schemas.microsoft.com/office/drawing/2014/main" id="{E03F0C49-76CF-B7FE-6B37-1A56342DADA2}"/>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18002A25-30A5-501D-4AA0-6861866B7A4C}"/>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016A64A6-DE9F-E342-CB5C-F55411A8DD73}"/>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3E13CA84-7FD7-11E7-BBD0-6A756DC18D6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831270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3E655-9A8B-7512-63E6-36959E823DFF}"/>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148F2B2D-93FC-F68D-F092-654E5D519D9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EAB75FF-1952-C1B2-56D2-CC9FE9590574}"/>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1F6A51B6-2F51-12E1-20C7-68FCD52D9542}"/>
              </a:ext>
            </a:extLst>
          </p:cNvPr>
          <p:cNvSpPr>
            <a:spLocks noGrp="1"/>
          </p:cNvSpPr>
          <p:nvPr>
            <p:ph type="title"/>
          </p:nvPr>
        </p:nvSpPr>
        <p:spPr>
          <a:xfrm>
            <a:off x="290649" y="487906"/>
            <a:ext cx="6798541" cy="792656"/>
          </a:xfrm>
        </p:spPr>
        <p:txBody>
          <a:bodyPr anchor="b">
            <a:normAutofit/>
          </a:bodyPr>
          <a:lstStyle/>
          <a:p>
            <a:r>
              <a:rPr lang="en-US" b="1" dirty="0">
                <a:latin typeface="Arial Black" panose="020B0A04020102020204" pitchFamily="34" charset="0"/>
              </a:rPr>
              <a:t>Some Shortcomings</a:t>
            </a:r>
          </a:p>
        </p:txBody>
      </p:sp>
      <p:sp>
        <p:nvSpPr>
          <p:cNvPr id="9" name="Hexagon 8">
            <a:extLst>
              <a:ext uri="{FF2B5EF4-FFF2-40B4-BE49-F238E27FC236}">
                <a16:creationId xmlns:a16="http://schemas.microsoft.com/office/drawing/2014/main" id="{C2D67879-65C2-7DEB-8F58-56058F209ADD}"/>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88B62C21-C265-869C-925A-2CB2F634A67B}"/>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5E355900-9538-F2A6-9A9E-7FE51F1015DB}"/>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69DE7893-0243-22EA-3E8F-D420CCDEB5A1}"/>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6E56A9B7-D38F-8EF9-463F-6129D8F90CFA}"/>
              </a:ext>
            </a:extLst>
          </p:cNvPr>
          <p:cNvPicPr>
            <a:picLocks noChangeAspect="1"/>
          </p:cNvPicPr>
          <p:nvPr/>
        </p:nvPicPr>
        <p:blipFill>
          <a:blip r:embed="rId3"/>
          <a:stretch>
            <a:fillRect/>
          </a:stretch>
        </p:blipFill>
        <p:spPr>
          <a:xfrm>
            <a:off x="287492" y="1280562"/>
            <a:ext cx="7684096" cy="5432612"/>
          </a:xfrm>
          <a:prstGeom prst="rect">
            <a:avLst/>
          </a:prstGeom>
        </p:spPr>
      </p:pic>
    </p:spTree>
    <p:extLst>
      <p:ext uri="{BB962C8B-B14F-4D97-AF65-F5344CB8AC3E}">
        <p14:creationId xmlns:p14="http://schemas.microsoft.com/office/powerpoint/2010/main" val="267230284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FA301-0B43-F0C5-226A-50579D6AC98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6F97131-C632-FA45-9668-A71E4309FE99}"/>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Functions of an IDS</a:t>
            </a:r>
          </a:p>
        </p:txBody>
      </p:sp>
      <p:sp>
        <p:nvSpPr>
          <p:cNvPr id="6" name="TextBox 5">
            <a:extLst>
              <a:ext uri="{FF2B5EF4-FFF2-40B4-BE49-F238E27FC236}">
                <a16:creationId xmlns:a16="http://schemas.microsoft.com/office/drawing/2014/main" id="{BEBAA34D-7AE3-1AB5-9EB5-20B74E422F04}"/>
              </a:ext>
            </a:extLst>
          </p:cNvPr>
          <p:cNvSpPr txBox="1"/>
          <p:nvPr/>
        </p:nvSpPr>
        <p:spPr>
          <a:xfrm>
            <a:off x="280147" y="2540658"/>
            <a:ext cx="7097806" cy="2308324"/>
          </a:xfrm>
          <a:prstGeom prst="rect">
            <a:avLst/>
          </a:prstGeom>
          <a:noFill/>
        </p:spPr>
        <p:txBody>
          <a:bodyPr wrap="square">
            <a:spAutoFit/>
          </a:bodyPr>
          <a:lstStyle/>
          <a:p>
            <a:pPr algn="just"/>
            <a:r>
              <a:rPr lang="en-US" sz="1800" dirty="0">
                <a:latin typeface="Roboto" panose="02000000000000000000" pitchFamily="2" charset="0"/>
              </a:rPr>
              <a:t>Attack detection is a multitask problem and involves the following tasks ranging from design to execution and to analysis:</a:t>
            </a:r>
          </a:p>
          <a:p>
            <a:pPr algn="just"/>
            <a:endParaRPr lang="en-US" sz="1800" dirty="0">
              <a:latin typeface="Roboto" panose="02000000000000000000" pitchFamily="2" charset="0"/>
            </a:endParaRPr>
          </a:p>
          <a:p>
            <a:pPr algn="just"/>
            <a:r>
              <a:rPr lang="en-US" sz="1800" dirty="0">
                <a:latin typeface="Roboto" panose="02000000000000000000" pitchFamily="2" charset="0"/>
              </a:rPr>
              <a:t>1) Data acquisition/collection</a:t>
            </a:r>
          </a:p>
          <a:p>
            <a:pPr algn="just"/>
            <a:r>
              <a:rPr lang="en-US" sz="1800" dirty="0">
                <a:latin typeface="Roboto" panose="02000000000000000000" pitchFamily="2" charset="0"/>
              </a:rPr>
              <a:t>2) Data preprocessing and feature selection</a:t>
            </a:r>
          </a:p>
          <a:p>
            <a:pPr algn="just"/>
            <a:r>
              <a:rPr lang="en-US" sz="1800" dirty="0">
                <a:latin typeface="Roboto" panose="02000000000000000000" pitchFamily="2" charset="0"/>
              </a:rPr>
              <a:t>3) Model selection for data analysis</a:t>
            </a:r>
          </a:p>
          <a:p>
            <a:pPr algn="just"/>
            <a:r>
              <a:rPr lang="en-US" sz="1800" dirty="0">
                <a:latin typeface="Roboto" panose="02000000000000000000" pitchFamily="2" charset="0"/>
              </a:rPr>
              <a:t>4) Classification and result analysis</a:t>
            </a:r>
          </a:p>
          <a:p>
            <a:pPr algn="just"/>
            <a:r>
              <a:rPr lang="en-US" sz="1800" dirty="0">
                <a:latin typeface="Roboto" panose="02000000000000000000" pitchFamily="2" charset="0"/>
              </a:rPr>
              <a:t>5) Sending an alarm in a case of a positive intrusion identification</a:t>
            </a:r>
          </a:p>
        </p:txBody>
      </p:sp>
      <p:sp>
        <p:nvSpPr>
          <p:cNvPr id="7" name="Hexagon 6">
            <a:extLst>
              <a:ext uri="{FF2B5EF4-FFF2-40B4-BE49-F238E27FC236}">
                <a16:creationId xmlns:a16="http://schemas.microsoft.com/office/drawing/2014/main" id="{FFC1D003-B8CF-2D81-6ED6-259F167D0753}"/>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6C98AFD9-8951-18A7-59D0-E457A22C77D9}"/>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02605F0B-218D-ED05-C905-33D4396D5642}"/>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8F9054-2EFD-BC87-8F82-423A43EE35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884A7A22-9FB8-0AD8-FD70-CC122E7CA4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03F7413-261C-88CF-38F1-65458A2E57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pic>
        <p:nvPicPr>
          <p:cNvPr id="2" name="Picture 1">
            <a:extLst>
              <a:ext uri="{FF2B5EF4-FFF2-40B4-BE49-F238E27FC236}">
                <a16:creationId xmlns:a16="http://schemas.microsoft.com/office/drawing/2014/main" id="{384CFEF1-9F89-A478-87DE-D21B4079E640}"/>
              </a:ext>
            </a:extLst>
          </p:cNvPr>
          <p:cNvPicPr>
            <a:picLocks noChangeAspect="1"/>
          </p:cNvPicPr>
          <p:nvPr/>
        </p:nvPicPr>
        <p:blipFill>
          <a:blip r:embed="rId8"/>
          <a:stretch>
            <a:fillRect/>
          </a:stretch>
        </p:blipFill>
        <p:spPr>
          <a:xfrm>
            <a:off x="326328" y="5199444"/>
            <a:ext cx="8580107" cy="1248900"/>
          </a:xfrm>
          <a:prstGeom prst="rect">
            <a:avLst/>
          </a:prstGeom>
        </p:spPr>
      </p:pic>
    </p:spTree>
    <p:extLst>
      <p:ext uri="{BB962C8B-B14F-4D97-AF65-F5344CB8AC3E}">
        <p14:creationId xmlns:p14="http://schemas.microsoft.com/office/powerpoint/2010/main" val="13241395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87F6-0DE2-28AD-08B9-71CDD8C64127}"/>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FCFA63D-72E5-6386-C38B-490CC74951F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EBEC673-3C8B-2687-42D4-DCCAD6A5D4EA}"/>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91A4835-2591-35AE-99C2-D8B632CF8ECC}"/>
              </a:ext>
            </a:extLst>
          </p:cNvPr>
          <p:cNvSpPr txBox="1"/>
          <p:nvPr/>
        </p:nvSpPr>
        <p:spPr>
          <a:xfrm>
            <a:off x="205304" y="1745112"/>
            <a:ext cx="8989736" cy="5016758"/>
          </a:xfrm>
          <a:prstGeom prst="rect">
            <a:avLst/>
          </a:prstGeom>
          <a:noFill/>
        </p:spPr>
        <p:txBody>
          <a:bodyPr wrap="square">
            <a:spAutoFit/>
          </a:bodyPr>
          <a:lstStyle/>
          <a:p>
            <a:pPr algn="just"/>
            <a:r>
              <a:rPr lang="en-US" sz="2000" dirty="0">
                <a:latin typeface="Roboto" panose="02000000000000000000" pitchFamily="2" charset="0"/>
              </a:rPr>
              <a:t>Additional functions may include:</a:t>
            </a:r>
          </a:p>
          <a:p>
            <a:pPr algn="just"/>
            <a:endParaRPr lang="en-US" sz="2000" dirty="0">
              <a:latin typeface="Roboto" panose="02000000000000000000" pitchFamily="2" charset="0"/>
            </a:endParaRPr>
          </a:p>
          <a:p>
            <a:pPr marL="457200" indent="-457200" algn="just">
              <a:buAutoNum type="arabicParenR"/>
            </a:pPr>
            <a:r>
              <a:rPr lang="en-US" sz="2000" b="1" dirty="0">
                <a:latin typeface="Roboto" panose="02000000000000000000" pitchFamily="2" charset="0"/>
              </a:rPr>
              <a:t>Reconnaissance activities - </a:t>
            </a:r>
            <a:r>
              <a:rPr lang="en-US" sz="2000" dirty="0">
                <a:latin typeface="Roboto" panose="02000000000000000000" pitchFamily="2" charset="0"/>
              </a:rPr>
              <a:t>IDS tools scan the system to detect pre-intrusion activities that help them identify the potential threats to the system and help system security administrators to take preemptive actions to block all imminent attacks.</a:t>
            </a:r>
          </a:p>
          <a:p>
            <a:pPr marL="457200" indent="-457200" algn="just">
              <a:buAutoNum type="arabicParenR"/>
            </a:pPr>
            <a:endParaRPr lang="en-US" sz="2000" b="1" dirty="0">
              <a:latin typeface="Roboto" panose="02000000000000000000" pitchFamily="2" charset="0"/>
            </a:endParaRPr>
          </a:p>
          <a:p>
            <a:pPr marL="457200" indent="-457200" algn="just">
              <a:buAutoNum type="arabicParenR"/>
            </a:pPr>
            <a:r>
              <a:rPr lang="en-US" sz="2000" b="1" dirty="0">
                <a:latin typeface="Roboto" panose="02000000000000000000" pitchFamily="2" charset="0"/>
              </a:rPr>
              <a:t>Enforcing security policy - </a:t>
            </a:r>
            <a:r>
              <a:rPr lang="en-US" sz="2000" dirty="0">
                <a:latin typeface="Roboto" panose="02000000000000000000" pitchFamily="2" charset="0"/>
              </a:rPr>
              <a:t>IDS tools provide the means to enforce an organization security policy by providing the rule set configurations, similar to ones that firewalls have, to detect </a:t>
            </a:r>
            <a:r>
              <a:rPr lang="en-US" sz="2000" b="0" i="0" dirty="0">
                <a:effectLst/>
                <a:latin typeface="Roboto" panose="02000000000000000000" pitchFamily="2" charset="0"/>
              </a:rPr>
              <a:t>traffic that may not qualify as an attack but may violate an organization-specific security policy. They aim at detecting all internal system activities, which may look to circumvent certain security policies. For example, a file transfer, which may be suspicious, attempts from internal users to log into systems to which they do not have access, copying large databases to an end user's laptops, etc.</a:t>
            </a:r>
            <a:endParaRPr lang="en-US" sz="2000" dirty="0">
              <a:latin typeface="Roboto" panose="02000000000000000000" pitchFamily="2" charset="0"/>
            </a:endParaRPr>
          </a:p>
        </p:txBody>
      </p:sp>
      <p:sp>
        <p:nvSpPr>
          <p:cNvPr id="8" name="Title 1">
            <a:extLst>
              <a:ext uri="{FF2B5EF4-FFF2-40B4-BE49-F238E27FC236}">
                <a16:creationId xmlns:a16="http://schemas.microsoft.com/office/drawing/2014/main" id="{C3F5C70F-4D35-7089-4813-ED7C95F01813}"/>
              </a:ext>
            </a:extLst>
          </p:cNvPr>
          <p:cNvSpPr>
            <a:spLocks noGrp="1"/>
          </p:cNvSpPr>
          <p:nvPr>
            <p:ph type="title"/>
          </p:nvPr>
        </p:nvSpPr>
        <p:spPr>
          <a:xfrm>
            <a:off x="205304" y="540221"/>
            <a:ext cx="6798541" cy="792656"/>
          </a:xfrm>
        </p:spPr>
        <p:txBody>
          <a:bodyPr anchor="b">
            <a:normAutofit/>
          </a:bodyPr>
          <a:lstStyle/>
          <a:p>
            <a:r>
              <a:rPr lang="en-US" b="1" dirty="0">
                <a:latin typeface="Arial Black" panose="020B0A04020102020204" pitchFamily="34" charset="0"/>
              </a:rPr>
              <a:t>Functions of an IDS</a:t>
            </a:r>
          </a:p>
        </p:txBody>
      </p:sp>
      <p:sp>
        <p:nvSpPr>
          <p:cNvPr id="9" name="Hexagon 8">
            <a:extLst>
              <a:ext uri="{FF2B5EF4-FFF2-40B4-BE49-F238E27FC236}">
                <a16:creationId xmlns:a16="http://schemas.microsoft.com/office/drawing/2014/main" id="{1BBB58BB-E336-C8C3-0162-0F4FEF68BC1D}"/>
              </a:ext>
            </a:extLst>
          </p:cNvPr>
          <p:cNvSpPr/>
          <p:nvPr/>
        </p:nvSpPr>
        <p:spPr>
          <a:xfrm rot="5400000">
            <a:off x="9074016" y="177000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F101498-BBDF-47C6-80F2-5EEC443D69FF}"/>
              </a:ext>
            </a:extLst>
          </p:cNvPr>
          <p:cNvSpPr/>
          <p:nvPr/>
        </p:nvSpPr>
        <p:spPr>
          <a:xfrm rot="5400000">
            <a:off x="9373687" y="3791868"/>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73784DB5-D5E2-9C9A-57FE-E2EFE3EE939D}"/>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5C598883-A1A4-F4B9-3D90-539C16A3F896}"/>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098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F08FF-6931-8734-F60C-06BE73ADCEF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A8DA98C-D950-0133-2A90-1E4D89D191A2}"/>
              </a:ext>
            </a:extLst>
          </p:cNvPr>
          <p:cNvSpPr>
            <a:spLocks noGrp="1"/>
          </p:cNvSpPr>
          <p:nvPr>
            <p:ph type="title"/>
          </p:nvPr>
        </p:nvSpPr>
        <p:spPr>
          <a:xfrm>
            <a:off x="144345" y="422297"/>
            <a:ext cx="6798541" cy="792656"/>
          </a:xfrm>
        </p:spPr>
        <p:txBody>
          <a:bodyPr anchor="b">
            <a:normAutofit/>
          </a:bodyPr>
          <a:lstStyle/>
          <a:p>
            <a:r>
              <a:rPr lang="en-US" b="1" dirty="0">
                <a:latin typeface="Arial Black" panose="020B0A04020102020204" pitchFamily="34" charset="0"/>
              </a:rPr>
              <a:t>Functions of an IDS</a:t>
            </a:r>
          </a:p>
        </p:txBody>
      </p:sp>
      <p:sp>
        <p:nvSpPr>
          <p:cNvPr id="6" name="TextBox 5">
            <a:extLst>
              <a:ext uri="{FF2B5EF4-FFF2-40B4-BE49-F238E27FC236}">
                <a16:creationId xmlns:a16="http://schemas.microsoft.com/office/drawing/2014/main" id="{9EC41B0A-AC37-FF25-AD66-EC79A9F1ACDC}"/>
              </a:ext>
            </a:extLst>
          </p:cNvPr>
          <p:cNvSpPr txBox="1"/>
          <p:nvPr/>
        </p:nvSpPr>
        <p:spPr>
          <a:xfrm>
            <a:off x="144345" y="1225689"/>
            <a:ext cx="7480136" cy="5355312"/>
          </a:xfrm>
          <a:prstGeom prst="rect">
            <a:avLst/>
          </a:prstGeom>
          <a:noFill/>
        </p:spPr>
        <p:txBody>
          <a:bodyPr wrap="square">
            <a:spAutoFit/>
          </a:bodyPr>
          <a:lstStyle/>
          <a:p>
            <a:pPr algn="just"/>
            <a:r>
              <a:rPr lang="en-US" sz="1800" dirty="0">
                <a:latin typeface="Roboto" panose="02000000000000000000" pitchFamily="2" charset="0"/>
              </a:rPr>
              <a:t>Additional functions may include:</a:t>
            </a:r>
          </a:p>
          <a:p>
            <a:pPr algn="just"/>
            <a:endParaRPr lang="en-US" sz="1800" dirty="0">
              <a:latin typeface="Roboto" panose="02000000000000000000" pitchFamily="2" charset="0"/>
            </a:endParaRPr>
          </a:p>
          <a:p>
            <a:pPr marL="457200" indent="-457200" algn="just">
              <a:buAutoNum type="arabicParenR" startAt="3"/>
            </a:pPr>
            <a:r>
              <a:rPr lang="en-US" sz="1800" b="1" i="0" dirty="0">
                <a:effectLst/>
                <a:latin typeface="Roboto" panose="02000000000000000000" pitchFamily="2" charset="0"/>
              </a:rPr>
              <a:t>Logging - </a:t>
            </a:r>
            <a:r>
              <a:rPr lang="en-US" sz="1800" b="0" i="0" dirty="0">
                <a:effectLst/>
                <a:latin typeface="Roboto" panose="02000000000000000000" pitchFamily="2" charset="0"/>
              </a:rPr>
              <a:t>This involves recording all security and suspicious incidents for future analysis. In many cases, all logged information is sent to central security management logging services for future referrals.</a:t>
            </a:r>
          </a:p>
          <a:p>
            <a:pPr marL="457200" indent="-457200" algn="just">
              <a:buAutoNum type="arabicParenR" startAt="3"/>
            </a:pPr>
            <a:r>
              <a:rPr lang="en-US" sz="1800" b="1" i="0" dirty="0">
                <a:effectLst/>
                <a:latin typeface="Roboto" panose="02000000000000000000" pitchFamily="2" charset="0"/>
              </a:rPr>
              <a:t>Alerts - </a:t>
            </a:r>
            <a:r>
              <a:rPr lang="en-US" sz="1800" b="0" i="0" dirty="0">
                <a:effectLst/>
                <a:latin typeface="Roboto" panose="02000000000000000000" pitchFamily="2" charset="0"/>
              </a:rPr>
              <a:t>This is a common task performed by almost all modern IDS tools. Notifying security administrators can be performed in multiple ways. Emails, pages, and simple messages service are just some of the ways in which alerts are performed. Alerts will generally give basic information about the nature of the attack. Security officials will often have to refer to the IDS logs for further information.</a:t>
            </a:r>
            <a:endParaRPr lang="en-US" sz="1800" dirty="0">
              <a:latin typeface="Roboto" panose="02000000000000000000" pitchFamily="2" charset="0"/>
            </a:endParaRPr>
          </a:p>
          <a:p>
            <a:pPr marL="457200" indent="-457200" algn="just">
              <a:buAutoNum type="arabicParenR" startAt="3"/>
            </a:pPr>
            <a:r>
              <a:rPr lang="en-US" sz="1800" b="1" i="0" dirty="0">
                <a:effectLst/>
                <a:latin typeface="Roboto" panose="02000000000000000000" pitchFamily="2" charset="0"/>
              </a:rPr>
              <a:t>Report generation - </a:t>
            </a:r>
            <a:r>
              <a:rPr lang="en-US" sz="1800" b="0" i="0" dirty="0">
                <a:effectLst/>
                <a:latin typeface="Roboto" panose="02000000000000000000" pitchFamily="2" charset="0"/>
              </a:rPr>
              <a:t>This capability is also pretty common in most modern IDS tools. Monitoring events and summing up the contents of the logged incidents is an important task that is undertaken by IDS tools. The vast amount of information makes aggregating it and pro- viding reports to the security administrators, who should take corrective actions, quite essential.</a:t>
            </a:r>
            <a:endParaRPr lang="en-US" sz="1800" dirty="0">
              <a:latin typeface="Roboto" panose="02000000000000000000" pitchFamily="2" charset="0"/>
            </a:endParaRPr>
          </a:p>
        </p:txBody>
      </p:sp>
      <p:sp>
        <p:nvSpPr>
          <p:cNvPr id="7" name="Hexagon 6">
            <a:extLst>
              <a:ext uri="{FF2B5EF4-FFF2-40B4-BE49-F238E27FC236}">
                <a16:creationId xmlns:a16="http://schemas.microsoft.com/office/drawing/2014/main" id="{2DD6DDD1-E73C-2C19-EC68-C749D8B5ABDE}"/>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85F195EA-BD35-96A7-1DED-354F5DF41635}"/>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0E128920-A378-653D-6F7F-9F6E6B99BBFD}"/>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3F404DE2-7AA8-0648-B984-3F7E1F13FE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2DDFD266-D2BB-0DD8-765C-7BAC1BADC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06E6A63D-A60F-6695-CF20-D11130741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53278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7E7F-E635-136B-BAC6-FE9E6D14C699}"/>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4965DA1F-F974-947C-B58D-C66D707E820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0FAD827-D24A-DA78-5D53-4C5804DCD1A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767B8C7-7C74-28C2-9AF6-735323E3D7AB}"/>
              </a:ext>
            </a:extLst>
          </p:cNvPr>
          <p:cNvSpPr txBox="1"/>
          <p:nvPr/>
        </p:nvSpPr>
        <p:spPr>
          <a:xfrm>
            <a:off x="205304" y="2017098"/>
            <a:ext cx="7419177" cy="2862322"/>
          </a:xfrm>
          <a:prstGeom prst="rect">
            <a:avLst/>
          </a:prstGeom>
          <a:noFill/>
        </p:spPr>
        <p:txBody>
          <a:bodyPr wrap="square">
            <a:spAutoFit/>
          </a:bodyPr>
          <a:lstStyle/>
          <a:p>
            <a:pPr algn="just"/>
            <a:r>
              <a:rPr lang="en-US" sz="2000" dirty="0">
                <a:latin typeface="Roboto" panose="02000000000000000000" pitchFamily="2" charset="0"/>
              </a:rPr>
              <a:t>We can see that an IDS category is very diverse now and can cater to different sizes of organizations with varied needs. In this section, we will take a look at how IDS has evolved over the years and what kind of systems can be developed in the future.</a:t>
            </a:r>
          </a:p>
          <a:p>
            <a:pPr marL="342900" indent="-342900" algn="just">
              <a:buFont typeface="Arial" panose="020B0604020202020204" pitchFamily="34" charset="0"/>
              <a:buChar char="•"/>
            </a:pPr>
            <a:endParaRPr lang="en-US" sz="2000" dirty="0">
              <a:latin typeface="Roboto" panose="02000000000000000000" pitchFamily="2" charset="0"/>
            </a:endParaRPr>
          </a:p>
          <a:p>
            <a:pPr marL="342900" indent="-342900" algn="just">
              <a:buFont typeface="Arial" panose="020B0604020202020204" pitchFamily="34" charset="0"/>
              <a:buChar char="•"/>
            </a:pPr>
            <a:r>
              <a:rPr lang="en-US" sz="2000" b="0" i="0" dirty="0">
                <a:effectLst/>
                <a:latin typeface="Roboto" panose="02000000000000000000" pitchFamily="2" charset="0"/>
              </a:rPr>
              <a:t>Conceptualization and Early Years (1980-Mid-</a:t>
            </a:r>
            <a:r>
              <a:rPr lang="en-US" sz="2000" b="0" i="0" dirty="0" err="1">
                <a:effectLst/>
                <a:latin typeface="Roboto" panose="02000000000000000000" pitchFamily="2" charset="0"/>
              </a:rPr>
              <a:t>1990s</a:t>
            </a:r>
            <a:r>
              <a:rPr lang="en-US" sz="2000" b="0" i="0" dirty="0">
                <a:effectLst/>
                <a:latin typeface="Roboto" panose="02000000000000000000" pitchFamily="2" charset="0"/>
              </a:rPr>
              <a:t>)</a:t>
            </a:r>
          </a:p>
          <a:p>
            <a:pPr marL="342900" indent="-342900" algn="just">
              <a:buFont typeface="Arial" panose="020B0604020202020204" pitchFamily="34" charset="0"/>
              <a:buChar char="•"/>
            </a:pPr>
            <a:r>
              <a:rPr lang="en-US" sz="2000" dirty="0">
                <a:latin typeface="Roboto" panose="02000000000000000000" pitchFamily="2" charset="0"/>
              </a:rPr>
              <a:t>Commercialization of IDS</a:t>
            </a:r>
            <a:r>
              <a:rPr lang="en-US" sz="2000" b="0" i="0" dirty="0">
                <a:effectLst/>
                <a:latin typeface="Roboto" panose="02000000000000000000" pitchFamily="2" charset="0"/>
              </a:rPr>
              <a:t> (Mid-</a:t>
            </a:r>
            <a:r>
              <a:rPr lang="en-US" sz="2000" b="0" i="0" dirty="0" err="1">
                <a:effectLst/>
                <a:latin typeface="Roboto" panose="02000000000000000000" pitchFamily="2" charset="0"/>
              </a:rPr>
              <a:t>1990s</a:t>
            </a:r>
            <a:r>
              <a:rPr lang="en-US" sz="2000" b="0" i="0" dirty="0">
                <a:effectLst/>
                <a:latin typeface="Roboto" panose="02000000000000000000" pitchFamily="2" charset="0"/>
              </a:rPr>
              <a:t>-2005)</a:t>
            </a:r>
          </a:p>
          <a:p>
            <a:pPr marL="342900" indent="-342900" algn="just">
              <a:buFont typeface="Arial" panose="020B0604020202020204" pitchFamily="34" charset="0"/>
              <a:buChar char="•"/>
            </a:pPr>
            <a:r>
              <a:rPr lang="en-US" sz="2000" dirty="0">
                <a:latin typeface="Roboto" panose="02000000000000000000" pitchFamily="2" charset="0"/>
              </a:rPr>
              <a:t>Proliferation of IDS and IPS (2006-2015)</a:t>
            </a:r>
          </a:p>
          <a:p>
            <a:pPr marL="342900" indent="-342900" algn="just">
              <a:buFont typeface="Arial" panose="020B0604020202020204" pitchFamily="34" charset="0"/>
              <a:buChar char="•"/>
            </a:pPr>
            <a:r>
              <a:rPr lang="en-US" sz="2000" dirty="0">
                <a:latin typeface="Roboto" panose="02000000000000000000" pitchFamily="2" charset="0"/>
              </a:rPr>
              <a:t>AI and ML in IDS Design (2016- Present)</a:t>
            </a:r>
          </a:p>
        </p:txBody>
      </p:sp>
      <p:sp>
        <p:nvSpPr>
          <p:cNvPr id="8" name="Title 1">
            <a:extLst>
              <a:ext uri="{FF2B5EF4-FFF2-40B4-BE49-F238E27FC236}">
                <a16:creationId xmlns:a16="http://schemas.microsoft.com/office/drawing/2014/main" id="{05AB792E-17C6-B693-B462-5EA2C2B7A429}"/>
              </a:ext>
            </a:extLst>
          </p:cNvPr>
          <p:cNvSpPr>
            <a:spLocks noGrp="1"/>
          </p:cNvSpPr>
          <p:nvPr>
            <p:ph type="title"/>
          </p:nvPr>
        </p:nvSpPr>
        <p:spPr>
          <a:xfrm>
            <a:off x="205304" y="796173"/>
            <a:ext cx="11425863" cy="792656"/>
          </a:xfrm>
        </p:spPr>
        <p:txBody>
          <a:bodyPr anchor="b">
            <a:normAutofit/>
          </a:bodyPr>
          <a:lstStyle/>
          <a:p>
            <a:r>
              <a:rPr lang="en-US" b="1" dirty="0">
                <a:latin typeface="Arial Black" panose="020B0A04020102020204" pitchFamily="34" charset="0"/>
              </a:rPr>
              <a:t>IDS – From a Historical Perspective</a:t>
            </a:r>
          </a:p>
        </p:txBody>
      </p:sp>
      <p:sp>
        <p:nvSpPr>
          <p:cNvPr id="9" name="Hexagon 8">
            <a:extLst>
              <a:ext uri="{FF2B5EF4-FFF2-40B4-BE49-F238E27FC236}">
                <a16:creationId xmlns:a16="http://schemas.microsoft.com/office/drawing/2014/main" id="{F903C562-8E95-1C82-91BE-D83D11414B16}"/>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B4911D74-F033-1820-D03D-FFFA980AEC15}"/>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5167CB3D-F9BD-2FC3-3708-24A4F72220EA}"/>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7673F111-2468-0F07-165F-B06F56DB40F5}"/>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447214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E484C-F545-4E97-6F54-B85E10EEEBD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2883E4F-A496-FDC5-DD28-6B99B3524112}"/>
              </a:ext>
            </a:extLst>
          </p:cNvPr>
          <p:cNvSpPr>
            <a:spLocks noGrp="1"/>
          </p:cNvSpPr>
          <p:nvPr>
            <p:ph type="title"/>
          </p:nvPr>
        </p:nvSpPr>
        <p:spPr>
          <a:xfrm>
            <a:off x="205305" y="1556153"/>
            <a:ext cx="8451015" cy="792656"/>
          </a:xfrm>
        </p:spPr>
        <p:txBody>
          <a:bodyPr anchor="b">
            <a:normAutofit fontScale="90000"/>
          </a:bodyPr>
          <a:lstStyle/>
          <a:p>
            <a:r>
              <a:rPr lang="en-US" sz="4400" b="1" dirty="0">
                <a:latin typeface="Arial Black" panose="020B0A04020102020204" pitchFamily="34" charset="0"/>
              </a:rPr>
              <a:t>Conceptualization and Early Years (1980-Mid-</a:t>
            </a:r>
            <a:r>
              <a:rPr lang="en-US" sz="4400" b="1" dirty="0" err="1">
                <a:latin typeface="Arial Black" panose="020B0A04020102020204" pitchFamily="34" charset="0"/>
              </a:rPr>
              <a:t>1990’s</a:t>
            </a:r>
            <a:r>
              <a:rPr lang="en-US" sz="4400" b="1" dirty="0">
                <a:latin typeface="Arial Black" panose="020B0A04020102020204" pitchFamily="34" charset="0"/>
              </a:rPr>
              <a:t>)</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7E51B2B2-C6EC-0EF7-6A93-A231838E286B}"/>
              </a:ext>
            </a:extLst>
          </p:cNvPr>
          <p:cNvSpPr txBox="1"/>
          <p:nvPr/>
        </p:nvSpPr>
        <p:spPr>
          <a:xfrm>
            <a:off x="280147" y="2540658"/>
            <a:ext cx="7097806" cy="3970318"/>
          </a:xfrm>
          <a:prstGeom prst="rect">
            <a:avLst/>
          </a:prstGeom>
          <a:noFill/>
        </p:spPr>
        <p:txBody>
          <a:bodyPr wrap="square">
            <a:spAutoFit/>
          </a:bodyPr>
          <a:lstStyle/>
          <a:p>
            <a:pPr marL="342900" indent="-342900" algn="just">
              <a:buFont typeface="Arial" panose="020B0604020202020204" pitchFamily="34" charset="0"/>
              <a:buChar char="•"/>
            </a:pPr>
            <a:r>
              <a:rPr lang="en-US" sz="1800" dirty="0">
                <a:latin typeface="Roboto" panose="02000000000000000000" pitchFamily="2" charset="0"/>
              </a:rPr>
              <a:t>The IDS was conceptualized in the early 1980 in a paper written by James Anderson, who provided a set of tools to system administrators to review access and event logs, by which they could determine the presence of an intruder in their system. </a:t>
            </a:r>
          </a:p>
          <a:p>
            <a:pPr marL="342900" indent="-342900" algn="just">
              <a:buFont typeface="Arial" panose="020B0604020202020204" pitchFamily="34" charset="0"/>
              <a:buChar char="•"/>
            </a:pPr>
            <a:r>
              <a:rPr lang="en-US" sz="1800" dirty="0">
                <a:latin typeface="Roboto" panose="02000000000000000000" pitchFamily="2" charset="0"/>
              </a:rPr>
              <a:t>The seminal paper (Anderson 1980) helped define some of the terminologies, which are still in use, such as threat, vulnerability, penetration, masquerader, etc. </a:t>
            </a:r>
          </a:p>
          <a:p>
            <a:pPr marL="342900" indent="-342900" algn="just">
              <a:buFont typeface="Arial" panose="020B0604020202020204" pitchFamily="34" charset="0"/>
              <a:buChar char="•"/>
            </a:pPr>
            <a:r>
              <a:rPr lang="en-US" sz="1800" dirty="0">
                <a:latin typeface="Roboto" panose="02000000000000000000" pitchFamily="2" charset="0"/>
              </a:rPr>
              <a:t>The paper also provided ways of characterization of a computer user and the structure of a surveillance system - how to monitor user behaviors, recording and sorting audit logs, and monitoring files. </a:t>
            </a:r>
          </a:p>
          <a:p>
            <a:pPr marL="342900" indent="-342900" algn="just">
              <a:buFont typeface="Arial" panose="020B0604020202020204" pitchFamily="34" charset="0"/>
              <a:buChar char="•"/>
            </a:pPr>
            <a:r>
              <a:rPr lang="en-US" sz="1800" dirty="0">
                <a:latin typeface="Roboto" panose="02000000000000000000" pitchFamily="2" charset="0"/>
              </a:rPr>
              <a:t>The idea that audit logs contain information that can be important to track misuse and intrusion in a system was introduced by this paper too.</a:t>
            </a:r>
          </a:p>
        </p:txBody>
      </p:sp>
      <p:sp>
        <p:nvSpPr>
          <p:cNvPr id="7" name="Hexagon 6">
            <a:extLst>
              <a:ext uri="{FF2B5EF4-FFF2-40B4-BE49-F238E27FC236}">
                <a16:creationId xmlns:a16="http://schemas.microsoft.com/office/drawing/2014/main" id="{9362EFE4-8450-4378-F892-50AB41251891}"/>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7C3611A3-AC1C-5A1C-DCCA-230BD668EC5E}"/>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201591DF-556C-A719-0AC2-BFD09F8B5F59}"/>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B18790F0-E6CC-1FCB-C759-AD9296DE4C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ACFFB430-283E-51EF-7904-27FDDB2170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201B5070-9A07-B6E8-FCE3-3EE05B0877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3259547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89501-7B0E-382B-6EE7-3ED4CA3D5AC5}"/>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57DB5BF6-3C46-0546-FDE9-D157C4EFF72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CEE75E4-A2C2-A858-ED26-BD43B3519164}"/>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8EFDDE7-45A2-15CB-C225-E35AB58A684F}"/>
              </a:ext>
            </a:extLst>
          </p:cNvPr>
          <p:cNvSpPr txBox="1"/>
          <p:nvPr/>
        </p:nvSpPr>
        <p:spPr>
          <a:xfrm>
            <a:off x="205304" y="2560444"/>
            <a:ext cx="8743623" cy="3785652"/>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Roboto" panose="02000000000000000000" pitchFamily="2" charset="0"/>
              </a:rPr>
              <a:t>Haystack Labs introduced the first commercial product, Stalker, in the early </a:t>
            </a:r>
            <a:r>
              <a:rPr lang="en-US" sz="2000" dirty="0" err="1">
                <a:latin typeface="Roboto" panose="02000000000000000000" pitchFamily="2" charset="0"/>
              </a:rPr>
              <a:t>1990’s</a:t>
            </a:r>
            <a:r>
              <a:rPr lang="en-US" sz="2000" dirty="0">
                <a:latin typeface="Roboto" panose="02000000000000000000" pitchFamily="2" charset="0"/>
              </a:rPr>
              <a:t>, marking the beginning of a variety of commercial IDS. </a:t>
            </a:r>
          </a:p>
          <a:p>
            <a:pPr marL="342900" indent="-342900" algn="just">
              <a:buFont typeface="Arial" panose="020B0604020202020204" pitchFamily="34" charset="0"/>
              <a:buChar char="•"/>
            </a:pPr>
            <a:r>
              <a:rPr lang="en-US" sz="2000" dirty="0">
                <a:latin typeface="Roboto" panose="02000000000000000000" pitchFamily="2" charset="0"/>
              </a:rPr>
              <a:t>During the same period, Computer Misuse Detection System (</a:t>
            </a:r>
            <a:r>
              <a:rPr lang="en-US" sz="2000" dirty="0" err="1">
                <a:latin typeface="Roboto" panose="02000000000000000000" pitchFamily="2" charset="0"/>
              </a:rPr>
              <a:t>CMDS</a:t>
            </a:r>
            <a:r>
              <a:rPr lang="en-US" sz="2000" dirty="0">
                <a:latin typeface="Roboto" panose="02000000000000000000" pitchFamily="2" charset="0"/>
              </a:rPr>
              <a:t>), which was an HIDS was also developed. </a:t>
            </a:r>
          </a:p>
          <a:p>
            <a:pPr marL="342900" indent="-342900" algn="just">
              <a:buFont typeface="Arial" panose="020B0604020202020204" pitchFamily="34" charset="0"/>
              <a:buChar char="•"/>
            </a:pPr>
            <a:r>
              <a:rPr lang="en-US" sz="2000" dirty="0">
                <a:latin typeface="Roboto" panose="02000000000000000000" pitchFamily="2" charset="0"/>
              </a:rPr>
              <a:t>The US Air Force developed Automated Security Management System (ASIM), which was a scalable and portable network intrusion detection system (NIDS). Their product was succeeded by </a:t>
            </a:r>
            <a:r>
              <a:rPr lang="en-US" sz="2000" dirty="0" err="1">
                <a:latin typeface="Roboto" panose="02000000000000000000" pitchFamily="2" charset="0"/>
              </a:rPr>
              <a:t>NetRanger</a:t>
            </a:r>
            <a:r>
              <a:rPr lang="en-US" sz="2000" dirty="0">
                <a:latin typeface="Roboto" panose="02000000000000000000" pitchFamily="2" charset="0"/>
              </a:rPr>
              <a:t>, which was the first commercially available NIDS. </a:t>
            </a:r>
          </a:p>
          <a:p>
            <a:pPr marL="342900" indent="-342900" algn="just">
              <a:buFont typeface="Arial" panose="020B0604020202020204" pitchFamily="34" charset="0"/>
              <a:buChar char="•"/>
            </a:pPr>
            <a:r>
              <a:rPr lang="en-US" sz="2000" dirty="0">
                <a:latin typeface="Roboto" panose="02000000000000000000" pitchFamily="2" charset="0"/>
              </a:rPr>
              <a:t>This period saw the development of commercially available products from some big companies like Symantec, Cisco, ISS, and many more, making the IDS products more profitable year by year. Before the development of IDS, the market was dominated by firewalls. </a:t>
            </a:r>
          </a:p>
        </p:txBody>
      </p:sp>
      <p:sp>
        <p:nvSpPr>
          <p:cNvPr id="8" name="Title 1">
            <a:extLst>
              <a:ext uri="{FF2B5EF4-FFF2-40B4-BE49-F238E27FC236}">
                <a16:creationId xmlns:a16="http://schemas.microsoft.com/office/drawing/2014/main" id="{A5E3EF26-29AA-6CE2-5FEE-018C95291F40}"/>
              </a:ext>
            </a:extLst>
          </p:cNvPr>
          <p:cNvSpPr>
            <a:spLocks noGrp="1"/>
          </p:cNvSpPr>
          <p:nvPr>
            <p:ph type="title"/>
          </p:nvPr>
        </p:nvSpPr>
        <p:spPr>
          <a:xfrm>
            <a:off x="205305" y="1556153"/>
            <a:ext cx="8743623" cy="792656"/>
          </a:xfrm>
        </p:spPr>
        <p:txBody>
          <a:bodyPr anchor="b">
            <a:normAutofit fontScale="90000"/>
          </a:bodyPr>
          <a:lstStyle/>
          <a:p>
            <a:r>
              <a:rPr lang="en-US" sz="4400" b="1" dirty="0">
                <a:latin typeface="Arial Black" panose="020B0A04020102020204" pitchFamily="34" charset="0"/>
              </a:rPr>
              <a:t>Commercialization of IDS </a:t>
            </a:r>
            <a:br>
              <a:rPr lang="en-US" sz="4400" b="1" dirty="0">
                <a:latin typeface="Arial Black" panose="020B0A04020102020204" pitchFamily="34" charset="0"/>
              </a:rPr>
            </a:br>
            <a:r>
              <a:rPr lang="en-US" sz="4400" b="1" dirty="0">
                <a:latin typeface="Arial Black" panose="020B0A04020102020204" pitchFamily="34" charset="0"/>
              </a:rPr>
              <a:t>(Mid-</a:t>
            </a:r>
            <a:r>
              <a:rPr lang="en-US" sz="4400" b="1" dirty="0" err="1">
                <a:latin typeface="Arial Black" panose="020B0A04020102020204" pitchFamily="34" charset="0"/>
              </a:rPr>
              <a:t>1990s</a:t>
            </a:r>
            <a:r>
              <a:rPr lang="en-US" sz="4400" b="1" dirty="0">
                <a:latin typeface="Arial Black" panose="020B0A04020102020204" pitchFamily="34" charset="0"/>
              </a:rPr>
              <a:t>-2005)</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95F79740-53AA-F77A-EF24-A6E703AC61BD}"/>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A86730F3-2AFF-CBD8-452C-537D67EFA0C0}"/>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7B5F83F9-B52F-5B6B-3CDD-809619F550C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D98231BD-0D6B-5F7E-670D-590109B1F593}"/>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68971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4"/>
            </a:gs>
            <a:gs pos="100000">
              <a:srgbClr val="F69616"/>
            </a:gs>
            <a:gs pos="0">
              <a:schemeClr val="accent4">
                <a:lumMod val="40000"/>
                <a:lumOff val="60000"/>
              </a:schemeClr>
            </a:gs>
          </a:gsLst>
          <a:lin ang="5400000" scaled="1"/>
        </a:gra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455054EB-0C36-79EF-6EE9-C957AD884609}"/>
              </a:ext>
            </a:extLst>
          </p:cNvPr>
          <p:cNvSpPr/>
          <p:nvPr/>
        </p:nvSpPr>
        <p:spPr>
          <a:xfrm rot="5400000">
            <a:off x="2559436" y="-7161695"/>
            <a:ext cx="12805637" cy="9180294"/>
          </a:xfrm>
          <a:custGeom>
            <a:avLst/>
            <a:gdLst>
              <a:gd name="connsiteX0" fmla="*/ 9825327 w 12805637"/>
              <a:gd name="connsiteY0" fmla="*/ 2593257 h 9180294"/>
              <a:gd name="connsiteX1" fmla="*/ 10456326 w 12805637"/>
              <a:gd name="connsiteY1" fmla="*/ 1331259 h 9180294"/>
              <a:gd name="connsiteX2" fmla="*/ 12174637 w 12805637"/>
              <a:gd name="connsiteY2" fmla="*/ 1331259 h 9180294"/>
              <a:gd name="connsiteX3" fmla="*/ 12805637 w 12805637"/>
              <a:gd name="connsiteY3" fmla="*/ 2593257 h 9180294"/>
              <a:gd name="connsiteX4" fmla="*/ 12174637 w 12805637"/>
              <a:gd name="connsiteY4" fmla="*/ 3855253 h 9180294"/>
              <a:gd name="connsiteX5" fmla="*/ 10456326 w 12805637"/>
              <a:gd name="connsiteY5" fmla="*/ 3855253 h 9180294"/>
              <a:gd name="connsiteX6" fmla="*/ 9825327 w 12805637"/>
              <a:gd name="connsiteY6" fmla="*/ 5255777 h 9180294"/>
              <a:gd name="connsiteX7" fmla="*/ 10456326 w 12805637"/>
              <a:gd name="connsiteY7" fmla="*/ 3993779 h 9180294"/>
              <a:gd name="connsiteX8" fmla="*/ 12174637 w 12805637"/>
              <a:gd name="connsiteY8" fmla="*/ 3993779 h 9180294"/>
              <a:gd name="connsiteX9" fmla="*/ 12805637 w 12805637"/>
              <a:gd name="connsiteY9" fmla="*/ 5255777 h 9180294"/>
              <a:gd name="connsiteX10" fmla="*/ 12174637 w 12805637"/>
              <a:gd name="connsiteY10" fmla="*/ 6517772 h 9180294"/>
              <a:gd name="connsiteX11" fmla="*/ 10456326 w 12805637"/>
              <a:gd name="connsiteY11" fmla="*/ 6517772 h 9180294"/>
              <a:gd name="connsiteX12" fmla="*/ 7368996 w 12805637"/>
              <a:gd name="connsiteY12" fmla="*/ 3924519 h 9180294"/>
              <a:gd name="connsiteX13" fmla="*/ 7999995 w 12805637"/>
              <a:gd name="connsiteY13" fmla="*/ 2662521 h 9180294"/>
              <a:gd name="connsiteX14" fmla="*/ 9718307 w 12805637"/>
              <a:gd name="connsiteY14" fmla="*/ 2662521 h 9180294"/>
              <a:gd name="connsiteX15" fmla="*/ 10349306 w 12805637"/>
              <a:gd name="connsiteY15" fmla="*/ 3924519 h 9180294"/>
              <a:gd name="connsiteX16" fmla="*/ 9718307 w 12805637"/>
              <a:gd name="connsiteY16" fmla="*/ 5186515 h 9180294"/>
              <a:gd name="connsiteX17" fmla="*/ 7999995 w 12805637"/>
              <a:gd name="connsiteY17" fmla="*/ 5186515 h 9180294"/>
              <a:gd name="connsiteX18" fmla="*/ 7368996 w 12805637"/>
              <a:gd name="connsiteY18" fmla="*/ 6587038 h 9180294"/>
              <a:gd name="connsiteX19" fmla="*/ 7999995 w 12805637"/>
              <a:gd name="connsiteY19" fmla="*/ 5325041 h 9180294"/>
              <a:gd name="connsiteX20" fmla="*/ 9718307 w 12805637"/>
              <a:gd name="connsiteY20" fmla="*/ 5325041 h 9180294"/>
              <a:gd name="connsiteX21" fmla="*/ 10349306 w 12805637"/>
              <a:gd name="connsiteY21" fmla="*/ 6587038 h 9180294"/>
              <a:gd name="connsiteX22" fmla="*/ 9718307 w 12805637"/>
              <a:gd name="connsiteY22" fmla="*/ 7849034 h 9180294"/>
              <a:gd name="connsiteX23" fmla="*/ 7999995 w 12805637"/>
              <a:gd name="connsiteY23" fmla="*/ 7849034 h 9180294"/>
              <a:gd name="connsiteX24" fmla="*/ 7368995 w 12805637"/>
              <a:gd name="connsiteY24" fmla="*/ 1261996 h 9180294"/>
              <a:gd name="connsiteX25" fmla="*/ 7999994 w 12805637"/>
              <a:gd name="connsiteY25" fmla="*/ 0 h 9180294"/>
              <a:gd name="connsiteX26" fmla="*/ 9718306 w 12805637"/>
              <a:gd name="connsiteY26" fmla="*/ 0 h 9180294"/>
              <a:gd name="connsiteX27" fmla="*/ 10349305 w 12805637"/>
              <a:gd name="connsiteY27" fmla="*/ 1261996 h 9180294"/>
              <a:gd name="connsiteX28" fmla="*/ 9718306 w 12805637"/>
              <a:gd name="connsiteY28" fmla="*/ 2523993 h 9180294"/>
              <a:gd name="connsiteX29" fmla="*/ 7999994 w 12805637"/>
              <a:gd name="connsiteY29" fmla="*/ 2523993 h 9180294"/>
              <a:gd name="connsiteX30" fmla="*/ 4912666 w 12805637"/>
              <a:gd name="connsiteY30" fmla="*/ 7918298 h 9180294"/>
              <a:gd name="connsiteX31" fmla="*/ 5543664 w 12805637"/>
              <a:gd name="connsiteY31" fmla="*/ 6656301 h 9180294"/>
              <a:gd name="connsiteX32" fmla="*/ 7261975 w 12805637"/>
              <a:gd name="connsiteY32" fmla="*/ 6656301 h 9180294"/>
              <a:gd name="connsiteX33" fmla="*/ 7892974 w 12805637"/>
              <a:gd name="connsiteY33" fmla="*/ 7918298 h 9180294"/>
              <a:gd name="connsiteX34" fmla="*/ 7261975 w 12805637"/>
              <a:gd name="connsiteY34" fmla="*/ 9180294 h 9180294"/>
              <a:gd name="connsiteX35" fmla="*/ 5543664 w 12805637"/>
              <a:gd name="connsiteY35" fmla="*/ 9180294 h 9180294"/>
              <a:gd name="connsiteX36" fmla="*/ 4912665 w 12805637"/>
              <a:gd name="connsiteY36" fmla="*/ 5255779 h 9180294"/>
              <a:gd name="connsiteX37" fmla="*/ 5543664 w 12805637"/>
              <a:gd name="connsiteY37" fmla="*/ 3993781 h 9180294"/>
              <a:gd name="connsiteX38" fmla="*/ 7261975 w 12805637"/>
              <a:gd name="connsiteY38" fmla="*/ 3993781 h 9180294"/>
              <a:gd name="connsiteX39" fmla="*/ 7892974 w 12805637"/>
              <a:gd name="connsiteY39" fmla="*/ 5255779 h 9180294"/>
              <a:gd name="connsiteX40" fmla="*/ 7261975 w 12805637"/>
              <a:gd name="connsiteY40" fmla="*/ 6517774 h 9180294"/>
              <a:gd name="connsiteX41" fmla="*/ 5543664 w 12805637"/>
              <a:gd name="connsiteY41" fmla="*/ 6517774 h 9180294"/>
              <a:gd name="connsiteX42" fmla="*/ 4912665 w 12805637"/>
              <a:gd name="connsiteY42" fmla="*/ 2593257 h 9180294"/>
              <a:gd name="connsiteX43" fmla="*/ 5543663 w 12805637"/>
              <a:gd name="connsiteY43" fmla="*/ 1331261 h 9180294"/>
              <a:gd name="connsiteX44" fmla="*/ 7261974 w 12805637"/>
              <a:gd name="connsiteY44" fmla="*/ 1331261 h 9180294"/>
              <a:gd name="connsiteX45" fmla="*/ 7892973 w 12805637"/>
              <a:gd name="connsiteY45" fmla="*/ 2593257 h 9180294"/>
              <a:gd name="connsiteX46" fmla="*/ 7261974 w 12805637"/>
              <a:gd name="connsiteY46" fmla="*/ 3855253 h 9180294"/>
              <a:gd name="connsiteX47" fmla="*/ 5543663 w 12805637"/>
              <a:gd name="connsiteY47" fmla="*/ 3855253 h 9180294"/>
              <a:gd name="connsiteX48" fmla="*/ 2456334 w 12805637"/>
              <a:gd name="connsiteY48" fmla="*/ 6587038 h 9180294"/>
              <a:gd name="connsiteX49" fmla="*/ 3087333 w 12805637"/>
              <a:gd name="connsiteY49" fmla="*/ 5325041 h 9180294"/>
              <a:gd name="connsiteX50" fmla="*/ 4805645 w 12805637"/>
              <a:gd name="connsiteY50" fmla="*/ 5325041 h 9180294"/>
              <a:gd name="connsiteX51" fmla="*/ 5436644 w 12805637"/>
              <a:gd name="connsiteY51" fmla="*/ 6587038 h 9180294"/>
              <a:gd name="connsiteX52" fmla="*/ 4805645 w 12805637"/>
              <a:gd name="connsiteY52" fmla="*/ 7849034 h 9180294"/>
              <a:gd name="connsiteX53" fmla="*/ 3087333 w 12805637"/>
              <a:gd name="connsiteY53" fmla="*/ 7849034 h 9180294"/>
              <a:gd name="connsiteX54" fmla="*/ 2456334 w 12805637"/>
              <a:gd name="connsiteY54" fmla="*/ 3924519 h 9180294"/>
              <a:gd name="connsiteX55" fmla="*/ 3087333 w 12805637"/>
              <a:gd name="connsiteY55" fmla="*/ 2662521 h 9180294"/>
              <a:gd name="connsiteX56" fmla="*/ 4805645 w 12805637"/>
              <a:gd name="connsiteY56" fmla="*/ 2662521 h 9180294"/>
              <a:gd name="connsiteX57" fmla="*/ 5436644 w 12805637"/>
              <a:gd name="connsiteY57" fmla="*/ 3924519 h 9180294"/>
              <a:gd name="connsiteX58" fmla="*/ 4805645 w 12805637"/>
              <a:gd name="connsiteY58" fmla="*/ 5186515 h 9180294"/>
              <a:gd name="connsiteX59" fmla="*/ 3087333 w 12805637"/>
              <a:gd name="connsiteY59" fmla="*/ 5186515 h 9180294"/>
              <a:gd name="connsiteX60" fmla="*/ 2456333 w 12805637"/>
              <a:gd name="connsiteY60" fmla="*/ 1261996 h 9180294"/>
              <a:gd name="connsiteX61" fmla="*/ 3087332 w 12805637"/>
              <a:gd name="connsiteY61" fmla="*/ 0 h 9180294"/>
              <a:gd name="connsiteX62" fmla="*/ 4805643 w 12805637"/>
              <a:gd name="connsiteY62" fmla="*/ 0 h 9180294"/>
              <a:gd name="connsiteX63" fmla="*/ 5436643 w 12805637"/>
              <a:gd name="connsiteY63" fmla="*/ 1261996 h 9180294"/>
              <a:gd name="connsiteX64" fmla="*/ 4805643 w 12805637"/>
              <a:gd name="connsiteY64" fmla="*/ 2523993 h 9180294"/>
              <a:gd name="connsiteX65" fmla="*/ 3087332 w 12805637"/>
              <a:gd name="connsiteY65" fmla="*/ 2523993 h 9180294"/>
              <a:gd name="connsiteX66" fmla="*/ 0 w 12805637"/>
              <a:gd name="connsiteY66" fmla="*/ 5255775 h 9180294"/>
              <a:gd name="connsiteX67" fmla="*/ 630999 w 12805637"/>
              <a:gd name="connsiteY67" fmla="*/ 3993779 h 9180294"/>
              <a:gd name="connsiteX68" fmla="*/ 2349311 w 12805637"/>
              <a:gd name="connsiteY68" fmla="*/ 3993779 h 9180294"/>
              <a:gd name="connsiteX69" fmla="*/ 2980310 w 12805637"/>
              <a:gd name="connsiteY69" fmla="*/ 5255775 h 9180294"/>
              <a:gd name="connsiteX70" fmla="*/ 2349311 w 12805637"/>
              <a:gd name="connsiteY70" fmla="*/ 6517771 h 9180294"/>
              <a:gd name="connsiteX71" fmla="*/ 630999 w 12805637"/>
              <a:gd name="connsiteY71" fmla="*/ 6517771 h 9180294"/>
              <a:gd name="connsiteX72" fmla="*/ 0 w 12805637"/>
              <a:gd name="connsiteY72" fmla="*/ 2593255 h 9180294"/>
              <a:gd name="connsiteX73" fmla="*/ 630999 w 12805637"/>
              <a:gd name="connsiteY73" fmla="*/ 1331259 h 9180294"/>
              <a:gd name="connsiteX74" fmla="*/ 2349311 w 12805637"/>
              <a:gd name="connsiteY74" fmla="*/ 1331259 h 9180294"/>
              <a:gd name="connsiteX75" fmla="*/ 2980310 w 12805637"/>
              <a:gd name="connsiteY75" fmla="*/ 2593255 h 9180294"/>
              <a:gd name="connsiteX76" fmla="*/ 2349311 w 12805637"/>
              <a:gd name="connsiteY76" fmla="*/ 3855251 h 9180294"/>
              <a:gd name="connsiteX77" fmla="*/ 630999 w 12805637"/>
              <a:gd name="connsiteY77" fmla="*/ 3855251 h 918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805637" h="9180294">
                <a:moveTo>
                  <a:pt x="9825327" y="2593257"/>
                </a:moveTo>
                <a:lnTo>
                  <a:pt x="10456326" y="1331259"/>
                </a:lnTo>
                <a:lnTo>
                  <a:pt x="12174637" y="1331259"/>
                </a:lnTo>
                <a:lnTo>
                  <a:pt x="12805637" y="2593257"/>
                </a:lnTo>
                <a:lnTo>
                  <a:pt x="12174637" y="3855253"/>
                </a:lnTo>
                <a:lnTo>
                  <a:pt x="10456326" y="3855253"/>
                </a:lnTo>
                <a:close/>
                <a:moveTo>
                  <a:pt x="9825327" y="5255777"/>
                </a:moveTo>
                <a:lnTo>
                  <a:pt x="10456326" y="3993779"/>
                </a:lnTo>
                <a:lnTo>
                  <a:pt x="12174637" y="3993779"/>
                </a:lnTo>
                <a:lnTo>
                  <a:pt x="12805637" y="5255777"/>
                </a:lnTo>
                <a:lnTo>
                  <a:pt x="12174637" y="6517772"/>
                </a:lnTo>
                <a:lnTo>
                  <a:pt x="10456326" y="6517772"/>
                </a:lnTo>
                <a:close/>
                <a:moveTo>
                  <a:pt x="7368996" y="3924519"/>
                </a:moveTo>
                <a:lnTo>
                  <a:pt x="7999995" y="2662521"/>
                </a:lnTo>
                <a:lnTo>
                  <a:pt x="9718307" y="2662521"/>
                </a:lnTo>
                <a:lnTo>
                  <a:pt x="10349306" y="3924519"/>
                </a:lnTo>
                <a:lnTo>
                  <a:pt x="9718307" y="5186515"/>
                </a:lnTo>
                <a:lnTo>
                  <a:pt x="7999995" y="5186515"/>
                </a:lnTo>
                <a:close/>
                <a:moveTo>
                  <a:pt x="7368996" y="6587038"/>
                </a:moveTo>
                <a:lnTo>
                  <a:pt x="7999995" y="5325041"/>
                </a:lnTo>
                <a:lnTo>
                  <a:pt x="9718307" y="5325041"/>
                </a:lnTo>
                <a:lnTo>
                  <a:pt x="10349306" y="6587038"/>
                </a:lnTo>
                <a:lnTo>
                  <a:pt x="9718307" y="7849034"/>
                </a:lnTo>
                <a:lnTo>
                  <a:pt x="7999995" y="7849034"/>
                </a:lnTo>
                <a:close/>
                <a:moveTo>
                  <a:pt x="7368995" y="1261996"/>
                </a:moveTo>
                <a:lnTo>
                  <a:pt x="7999994" y="0"/>
                </a:lnTo>
                <a:lnTo>
                  <a:pt x="9718306" y="0"/>
                </a:lnTo>
                <a:lnTo>
                  <a:pt x="10349305" y="1261996"/>
                </a:lnTo>
                <a:lnTo>
                  <a:pt x="9718306" y="2523993"/>
                </a:lnTo>
                <a:lnTo>
                  <a:pt x="7999994" y="2523993"/>
                </a:lnTo>
                <a:close/>
                <a:moveTo>
                  <a:pt x="4912666" y="7918298"/>
                </a:moveTo>
                <a:lnTo>
                  <a:pt x="5543664" y="6656301"/>
                </a:lnTo>
                <a:lnTo>
                  <a:pt x="7261975" y="6656301"/>
                </a:lnTo>
                <a:lnTo>
                  <a:pt x="7892974" y="7918298"/>
                </a:lnTo>
                <a:lnTo>
                  <a:pt x="7261975" y="9180294"/>
                </a:lnTo>
                <a:lnTo>
                  <a:pt x="5543664" y="9180294"/>
                </a:lnTo>
                <a:close/>
                <a:moveTo>
                  <a:pt x="4912665" y="5255779"/>
                </a:moveTo>
                <a:lnTo>
                  <a:pt x="5543664" y="3993781"/>
                </a:lnTo>
                <a:lnTo>
                  <a:pt x="7261975" y="3993781"/>
                </a:lnTo>
                <a:lnTo>
                  <a:pt x="7892974" y="5255779"/>
                </a:lnTo>
                <a:lnTo>
                  <a:pt x="7261975" y="6517774"/>
                </a:lnTo>
                <a:lnTo>
                  <a:pt x="5543664" y="6517774"/>
                </a:lnTo>
                <a:close/>
                <a:moveTo>
                  <a:pt x="4912665" y="2593257"/>
                </a:moveTo>
                <a:lnTo>
                  <a:pt x="5543663" y="1331261"/>
                </a:lnTo>
                <a:lnTo>
                  <a:pt x="7261974" y="1331261"/>
                </a:lnTo>
                <a:lnTo>
                  <a:pt x="7892973" y="2593257"/>
                </a:lnTo>
                <a:lnTo>
                  <a:pt x="7261974" y="3855253"/>
                </a:lnTo>
                <a:lnTo>
                  <a:pt x="5543663" y="3855253"/>
                </a:lnTo>
                <a:close/>
                <a:moveTo>
                  <a:pt x="2456334" y="6587038"/>
                </a:moveTo>
                <a:lnTo>
                  <a:pt x="3087333" y="5325041"/>
                </a:lnTo>
                <a:lnTo>
                  <a:pt x="4805645" y="5325041"/>
                </a:lnTo>
                <a:lnTo>
                  <a:pt x="5436644" y="6587038"/>
                </a:lnTo>
                <a:lnTo>
                  <a:pt x="4805645" y="7849034"/>
                </a:lnTo>
                <a:lnTo>
                  <a:pt x="3087333" y="7849034"/>
                </a:lnTo>
                <a:close/>
                <a:moveTo>
                  <a:pt x="2456334" y="3924519"/>
                </a:moveTo>
                <a:lnTo>
                  <a:pt x="3087333" y="2662521"/>
                </a:lnTo>
                <a:lnTo>
                  <a:pt x="4805645" y="2662521"/>
                </a:lnTo>
                <a:lnTo>
                  <a:pt x="5436644" y="3924519"/>
                </a:lnTo>
                <a:lnTo>
                  <a:pt x="4805645" y="5186515"/>
                </a:lnTo>
                <a:lnTo>
                  <a:pt x="3087333" y="5186515"/>
                </a:lnTo>
                <a:close/>
                <a:moveTo>
                  <a:pt x="2456333" y="1261996"/>
                </a:moveTo>
                <a:lnTo>
                  <a:pt x="3087332" y="0"/>
                </a:lnTo>
                <a:lnTo>
                  <a:pt x="4805643" y="0"/>
                </a:lnTo>
                <a:lnTo>
                  <a:pt x="5436643" y="1261996"/>
                </a:lnTo>
                <a:lnTo>
                  <a:pt x="4805643" y="2523993"/>
                </a:lnTo>
                <a:lnTo>
                  <a:pt x="3087332" y="2523993"/>
                </a:lnTo>
                <a:close/>
                <a:moveTo>
                  <a:pt x="0" y="5255775"/>
                </a:moveTo>
                <a:lnTo>
                  <a:pt x="630999" y="3993779"/>
                </a:lnTo>
                <a:lnTo>
                  <a:pt x="2349311" y="3993779"/>
                </a:lnTo>
                <a:lnTo>
                  <a:pt x="2980310" y="5255775"/>
                </a:lnTo>
                <a:lnTo>
                  <a:pt x="2349311" y="6517771"/>
                </a:lnTo>
                <a:lnTo>
                  <a:pt x="630999" y="6517771"/>
                </a:lnTo>
                <a:close/>
                <a:moveTo>
                  <a:pt x="0" y="2593255"/>
                </a:moveTo>
                <a:lnTo>
                  <a:pt x="630999" y="1331259"/>
                </a:lnTo>
                <a:lnTo>
                  <a:pt x="2349311" y="1331259"/>
                </a:lnTo>
                <a:lnTo>
                  <a:pt x="2980310" y="2593255"/>
                </a:lnTo>
                <a:lnTo>
                  <a:pt x="2349311" y="3855251"/>
                </a:lnTo>
                <a:lnTo>
                  <a:pt x="630999" y="3855251"/>
                </a:lnTo>
                <a:close/>
              </a:path>
            </a:pathLst>
          </a:custGeom>
          <a:blipFill dpi="0" rotWithShape="0">
            <a:blip r:embed="rId2"/>
            <a:srcRect/>
            <a:stretch>
              <a:fillRect/>
            </a:stretch>
          </a:blipFill>
          <a:ln>
            <a:noFill/>
          </a:ln>
          <a:effectLst>
            <a:innerShdw blurRad="381000" dist="177800">
              <a:prstClr val="black">
                <a:alpha val="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endParaRPr lang="en-US" dirty="0"/>
          </a:p>
        </p:txBody>
      </p:sp>
      <p:sp>
        <p:nvSpPr>
          <p:cNvPr id="5" name="Title 1">
            <a:extLst>
              <a:ext uri="{FF2B5EF4-FFF2-40B4-BE49-F238E27FC236}">
                <a16:creationId xmlns:a16="http://schemas.microsoft.com/office/drawing/2014/main" id="{735AB893-E50E-0144-1173-3004F3427E8C}"/>
              </a:ext>
            </a:extLst>
          </p:cNvPr>
          <p:cNvSpPr>
            <a:spLocks noGrp="1"/>
          </p:cNvSpPr>
          <p:nvPr>
            <p:ph type="title"/>
          </p:nvPr>
        </p:nvSpPr>
        <p:spPr>
          <a:xfrm>
            <a:off x="241164" y="2596059"/>
            <a:ext cx="6798541" cy="792656"/>
          </a:xfrm>
        </p:spPr>
        <p:txBody>
          <a:bodyPr anchor="b">
            <a:normAutofit/>
          </a:bodyPr>
          <a:lstStyle/>
          <a:p>
            <a:r>
              <a:rPr lang="en-US" b="1" dirty="0">
                <a:latin typeface="Arial Black" panose="020B0A04020102020204" pitchFamily="34" charset="0"/>
              </a:rPr>
              <a:t>Definition</a:t>
            </a:r>
          </a:p>
        </p:txBody>
      </p:sp>
      <p:pic>
        <p:nvPicPr>
          <p:cNvPr id="6" name="Picture 5">
            <a:extLst>
              <a:ext uri="{FF2B5EF4-FFF2-40B4-BE49-F238E27FC236}">
                <a16:creationId xmlns:a16="http://schemas.microsoft.com/office/drawing/2014/main" id="{A47808FF-81C3-8668-063D-368DEA855F45}"/>
              </a:ext>
            </a:extLst>
          </p:cNvPr>
          <p:cNvPicPr>
            <a:picLocks noChangeAspect="1"/>
          </p:cNvPicPr>
          <p:nvPr/>
        </p:nvPicPr>
        <p:blipFill>
          <a:blip r:embed="rId3"/>
          <a:stretch>
            <a:fillRect/>
          </a:stretch>
        </p:blipFill>
        <p:spPr>
          <a:xfrm>
            <a:off x="312882" y="3800615"/>
            <a:ext cx="9535002" cy="2284803"/>
          </a:xfrm>
          <a:prstGeom prst="rect">
            <a:avLst/>
          </a:prstGeom>
        </p:spPr>
      </p:pic>
    </p:spTree>
    <p:extLst>
      <p:ext uri="{BB962C8B-B14F-4D97-AF65-F5344CB8AC3E}">
        <p14:creationId xmlns:p14="http://schemas.microsoft.com/office/powerpoint/2010/main" val="382184651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3C407-E4B5-75AB-09DA-0C28002F00F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18B71F2-35C6-D9A4-D1AD-30A739B7163B}"/>
              </a:ext>
            </a:extLst>
          </p:cNvPr>
          <p:cNvSpPr>
            <a:spLocks noGrp="1"/>
          </p:cNvSpPr>
          <p:nvPr>
            <p:ph type="title"/>
          </p:nvPr>
        </p:nvSpPr>
        <p:spPr>
          <a:xfrm>
            <a:off x="205305" y="734854"/>
            <a:ext cx="8127389" cy="792656"/>
          </a:xfrm>
        </p:spPr>
        <p:txBody>
          <a:bodyPr anchor="b">
            <a:normAutofit fontScale="90000"/>
          </a:bodyPr>
          <a:lstStyle/>
          <a:p>
            <a:r>
              <a:rPr lang="en-US" sz="4400" b="1" dirty="0">
                <a:latin typeface="Arial Black" panose="020B0A04020102020204" pitchFamily="34" charset="0"/>
              </a:rPr>
              <a:t>Commercialization of IDS </a:t>
            </a:r>
            <a:br>
              <a:rPr lang="en-US" sz="4400" b="1" dirty="0">
                <a:latin typeface="Arial Black" panose="020B0A04020102020204" pitchFamily="34" charset="0"/>
              </a:rPr>
            </a:br>
            <a:r>
              <a:rPr lang="en-US" sz="4400" b="1" dirty="0">
                <a:latin typeface="Arial Black" panose="020B0A04020102020204" pitchFamily="34" charset="0"/>
              </a:rPr>
              <a:t>(Mid-</a:t>
            </a:r>
            <a:r>
              <a:rPr lang="en-US" sz="4400" b="1" dirty="0" err="1">
                <a:latin typeface="Arial Black" panose="020B0A04020102020204" pitchFamily="34" charset="0"/>
              </a:rPr>
              <a:t>1990s</a:t>
            </a:r>
            <a:r>
              <a:rPr lang="en-US" sz="4400" b="1" dirty="0">
                <a:latin typeface="Arial Black" panose="020B0A04020102020204" pitchFamily="34" charset="0"/>
              </a:rPr>
              <a:t>-2005)</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C850B472-53C6-51D0-B91E-E5B24B9BB0DC}"/>
              </a:ext>
            </a:extLst>
          </p:cNvPr>
          <p:cNvSpPr txBox="1"/>
          <p:nvPr/>
        </p:nvSpPr>
        <p:spPr>
          <a:xfrm>
            <a:off x="48245" y="1760370"/>
            <a:ext cx="7809322" cy="4801314"/>
          </a:xfrm>
          <a:prstGeom prst="rect">
            <a:avLst/>
          </a:prstGeom>
          <a:noFill/>
        </p:spPr>
        <p:txBody>
          <a:bodyPr wrap="square">
            <a:spAutoFit/>
          </a:bodyPr>
          <a:lstStyle/>
          <a:p>
            <a:pPr marL="342900" indent="-342900" algn="just">
              <a:buFont typeface="Arial" panose="020B0604020202020204" pitchFamily="34" charset="0"/>
              <a:buChar char="•"/>
            </a:pPr>
            <a:r>
              <a:rPr lang="en-US" dirty="0">
                <a:latin typeface="Roboto" panose="02000000000000000000" pitchFamily="2" charset="0"/>
              </a:rPr>
              <a:t>Firewalls were available commercially from the early </a:t>
            </a:r>
            <a:r>
              <a:rPr lang="en-US" dirty="0" err="1">
                <a:latin typeface="Roboto" panose="02000000000000000000" pitchFamily="2" charset="0"/>
              </a:rPr>
              <a:t>1980s</a:t>
            </a:r>
            <a:r>
              <a:rPr lang="en-US" dirty="0">
                <a:latin typeface="Roboto" panose="02000000000000000000" pitchFamily="2" charset="0"/>
              </a:rPr>
              <a:t>. The first generation of firewalls, also called the packet filters, mainly monitored a network and checked the IP, ports, and protocols used. They could filter packets based on some predefined rules and could not store any stateful information about the network. </a:t>
            </a:r>
          </a:p>
          <a:p>
            <a:pPr marL="342900" indent="-342900" algn="just">
              <a:buFont typeface="Arial" panose="020B0604020202020204" pitchFamily="34" charset="0"/>
              <a:buChar char="•"/>
            </a:pPr>
            <a:r>
              <a:rPr lang="en-US" dirty="0">
                <a:latin typeface="Roboto" panose="02000000000000000000" pitchFamily="2" charset="0"/>
              </a:rPr>
              <a:t>These firewalls were used till the early </a:t>
            </a:r>
            <a:r>
              <a:rPr lang="en-US" dirty="0" err="1">
                <a:latin typeface="Roboto" panose="02000000000000000000" pitchFamily="2" charset="0"/>
              </a:rPr>
              <a:t>1990s</a:t>
            </a:r>
            <a:r>
              <a:rPr lang="en-US" dirty="0">
                <a:latin typeface="Roboto" panose="02000000000000000000" pitchFamily="2" charset="0"/>
              </a:rPr>
              <a:t>. In 1989, the next generation of firewalls, called stateful inspection filters, were developed. They could do what packet filters did, but could also retain information about the connection, and they could then block traffic based on more complicated rules and not just on ports, IPs, and protocols. </a:t>
            </a:r>
          </a:p>
          <a:p>
            <a:pPr marL="342900" indent="-342900" algn="just">
              <a:buFont typeface="Arial" panose="020B0604020202020204" pitchFamily="34" charset="0"/>
              <a:buChar char="•"/>
            </a:pPr>
            <a:r>
              <a:rPr lang="en-US" dirty="0">
                <a:latin typeface="Roboto" panose="02000000000000000000" pitchFamily="2" charset="0"/>
              </a:rPr>
              <a:t>The third generation of firewalls were developed in the mid-</a:t>
            </a:r>
            <a:r>
              <a:rPr lang="en-US" dirty="0" err="1">
                <a:latin typeface="Roboto" panose="02000000000000000000" pitchFamily="2" charset="0"/>
              </a:rPr>
              <a:t>1990s</a:t>
            </a:r>
            <a:r>
              <a:rPr lang="en-US" dirty="0">
                <a:latin typeface="Roboto" panose="02000000000000000000" pitchFamily="2" charset="0"/>
              </a:rPr>
              <a:t>, which could retain state information, and could monitor and understand certain application layer protocols; thus, they were known as application layer firewalls. Since the firewalls before 2000 were simple, they could process network traffic quickly, making them very effective for the time. Firewalls were the go-to tool to counter against security threats. </a:t>
            </a:r>
          </a:p>
        </p:txBody>
      </p:sp>
      <p:sp>
        <p:nvSpPr>
          <p:cNvPr id="7" name="Hexagon 6">
            <a:extLst>
              <a:ext uri="{FF2B5EF4-FFF2-40B4-BE49-F238E27FC236}">
                <a16:creationId xmlns:a16="http://schemas.microsoft.com/office/drawing/2014/main" id="{768A4C9E-5A46-2A75-5389-5C321348C59F}"/>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9C43B82-E9F9-D8AE-0D67-3B4BA5AA406D}"/>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FD4121C9-298A-5508-AC50-F3F5D69EA68A}"/>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917D220-E341-72A7-7094-21B5CE1C81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F3F0A3A6-E9EC-96D3-6CFD-EB4E4A5B57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6DA0BC5D-C742-5059-BC08-2DE11A11EF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441784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6C042-997F-88E2-415F-68D53804CC81}"/>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02C65E0B-4BB5-1800-1C30-357A473DEAD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DA97690-D7C7-FE72-5785-F16A4031BF03}"/>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772C9A4-2652-1BF3-9605-EAA3D47EA697}"/>
              </a:ext>
            </a:extLst>
          </p:cNvPr>
          <p:cNvSpPr txBox="1"/>
          <p:nvPr/>
        </p:nvSpPr>
        <p:spPr>
          <a:xfrm>
            <a:off x="104418" y="1545840"/>
            <a:ext cx="9271230" cy="5016758"/>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Roboto" panose="02000000000000000000" pitchFamily="2" charset="0"/>
              </a:rPr>
              <a:t>New kinds of attacks came along in the </a:t>
            </a:r>
            <a:r>
              <a:rPr lang="en-US" sz="2000" dirty="0" err="1">
                <a:latin typeface="Roboto" panose="02000000000000000000" pitchFamily="2" charset="0"/>
              </a:rPr>
              <a:t>2000s</a:t>
            </a:r>
            <a:r>
              <a:rPr lang="en-US" sz="2000" dirty="0">
                <a:latin typeface="Roboto" panose="02000000000000000000" pitchFamily="2" charset="0"/>
              </a:rPr>
              <a:t>, like SQL Injection, which could use legitimate IPs, ports, and protocols, that made firewalls useless against those attacks. To protect an organization from these novel attacks, security professionals started using IDS alongside a firewall, where an IDS could detect an intrusion and sound an alarm to let system administrators know about the intrusion.</a:t>
            </a:r>
          </a:p>
          <a:p>
            <a:pPr marL="342900" indent="-342900" algn="just">
              <a:buFont typeface="Arial" panose="020B0604020202020204" pitchFamily="34" charset="0"/>
              <a:buChar char="•"/>
            </a:pPr>
            <a:r>
              <a:rPr lang="en-US" sz="2000" dirty="0">
                <a:latin typeface="Roboto" panose="02000000000000000000" pitchFamily="2" charset="0"/>
              </a:rPr>
              <a:t>Another interesting development taking place during the same time period was an introduction of IPS, which could sit inline at the perimeter of the network, and has the ability to block any incoming traffic that it categorizes as malicious. It could also alert a system administrator, just like an IDS, who could handle it manually. </a:t>
            </a:r>
          </a:p>
          <a:p>
            <a:pPr marL="342900" indent="-342900" algn="just">
              <a:buFont typeface="Arial" panose="020B0604020202020204" pitchFamily="34" charset="0"/>
              <a:buChar char="•"/>
            </a:pPr>
            <a:r>
              <a:rPr lang="en-US" sz="2000" dirty="0">
                <a:latin typeface="Roboto" panose="02000000000000000000" pitchFamily="2" charset="0"/>
              </a:rPr>
              <a:t>IDS vendors saw commercial success during this time period. But since most commercial IDS were signature based, they had to write signatures for every exploit that they could find. Now, a vulnerability in a piece of software can have many exploits, so once a vulnerability was detected by cyber criminals, they could exploit the vulnerability in many different ways. </a:t>
            </a:r>
          </a:p>
        </p:txBody>
      </p:sp>
      <p:sp>
        <p:nvSpPr>
          <p:cNvPr id="8" name="Title 1">
            <a:extLst>
              <a:ext uri="{FF2B5EF4-FFF2-40B4-BE49-F238E27FC236}">
                <a16:creationId xmlns:a16="http://schemas.microsoft.com/office/drawing/2014/main" id="{64D2936B-44A3-2586-68E6-99BC729918FF}"/>
              </a:ext>
            </a:extLst>
          </p:cNvPr>
          <p:cNvSpPr>
            <a:spLocks noGrp="1"/>
          </p:cNvSpPr>
          <p:nvPr>
            <p:ph type="title"/>
          </p:nvPr>
        </p:nvSpPr>
        <p:spPr>
          <a:xfrm>
            <a:off x="205304" y="716058"/>
            <a:ext cx="7975527" cy="792656"/>
          </a:xfrm>
        </p:spPr>
        <p:txBody>
          <a:bodyPr anchor="b">
            <a:normAutofit fontScale="90000"/>
          </a:bodyPr>
          <a:lstStyle/>
          <a:p>
            <a:r>
              <a:rPr lang="en-US" sz="4400" b="1" dirty="0">
                <a:latin typeface="Arial Black" panose="020B0A04020102020204" pitchFamily="34" charset="0"/>
              </a:rPr>
              <a:t>Commercialization of IDS </a:t>
            </a:r>
            <a:br>
              <a:rPr lang="en-US" sz="4400" b="1" dirty="0">
                <a:latin typeface="Arial Black" panose="020B0A04020102020204" pitchFamily="34" charset="0"/>
              </a:rPr>
            </a:br>
            <a:r>
              <a:rPr lang="en-US" sz="4400" b="1" dirty="0">
                <a:latin typeface="Arial Black" panose="020B0A04020102020204" pitchFamily="34" charset="0"/>
              </a:rPr>
              <a:t>(Mid-</a:t>
            </a:r>
            <a:r>
              <a:rPr lang="en-US" sz="4400" b="1" dirty="0" err="1">
                <a:latin typeface="Arial Black" panose="020B0A04020102020204" pitchFamily="34" charset="0"/>
              </a:rPr>
              <a:t>1990s</a:t>
            </a:r>
            <a:r>
              <a:rPr lang="en-US" sz="4400" b="1" dirty="0">
                <a:latin typeface="Arial Black" panose="020B0A04020102020204" pitchFamily="34" charset="0"/>
              </a:rPr>
              <a:t>-2005)</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5971C52F-72A1-91C5-F4FE-D0B92CD6A7E7}"/>
              </a:ext>
            </a:extLst>
          </p:cNvPr>
          <p:cNvSpPr/>
          <p:nvPr/>
        </p:nvSpPr>
        <p:spPr>
          <a:xfrm rot="5400000">
            <a:off x="9480921" y="1672371"/>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43E8E03D-63B1-8814-0014-D3E65286779F}"/>
              </a:ext>
            </a:extLst>
          </p:cNvPr>
          <p:cNvSpPr/>
          <p:nvPr/>
        </p:nvSpPr>
        <p:spPr>
          <a:xfrm rot="5400000">
            <a:off x="9373687" y="3808023"/>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987E215B-F367-E9C0-FA2F-3F1752695E04}"/>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DF570F83-AF1F-7BD2-D0B9-B21DCCFC0541}"/>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764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646EE-6D24-4CD8-6D95-F8BE970E5A2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807BE6F-794C-0E37-BBDF-50E08CF25A15}"/>
              </a:ext>
            </a:extLst>
          </p:cNvPr>
          <p:cNvSpPr>
            <a:spLocks noGrp="1"/>
          </p:cNvSpPr>
          <p:nvPr>
            <p:ph type="title"/>
          </p:nvPr>
        </p:nvSpPr>
        <p:spPr>
          <a:xfrm>
            <a:off x="205305" y="1556153"/>
            <a:ext cx="7914567" cy="792656"/>
          </a:xfrm>
        </p:spPr>
        <p:txBody>
          <a:bodyPr anchor="b">
            <a:normAutofit fontScale="90000"/>
          </a:bodyPr>
          <a:lstStyle/>
          <a:p>
            <a:r>
              <a:rPr lang="en-US" sz="4400" b="1" dirty="0">
                <a:latin typeface="Arial Black" panose="020B0A04020102020204" pitchFamily="34" charset="0"/>
              </a:rPr>
              <a:t>Proliferation of IDS and IPS </a:t>
            </a:r>
            <a:br>
              <a:rPr lang="en-US" sz="4400" b="1" dirty="0">
                <a:latin typeface="Arial Black" panose="020B0A04020102020204" pitchFamily="34" charset="0"/>
              </a:rPr>
            </a:br>
            <a:r>
              <a:rPr lang="en-US" sz="4400" b="1" dirty="0">
                <a:latin typeface="Arial Black" panose="020B0A04020102020204" pitchFamily="34" charset="0"/>
              </a:rPr>
              <a:t>(2006-2015)</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5D7A1CB5-EB9A-2FD7-07BB-81398A0B293F}"/>
              </a:ext>
            </a:extLst>
          </p:cNvPr>
          <p:cNvSpPr txBox="1"/>
          <p:nvPr/>
        </p:nvSpPr>
        <p:spPr>
          <a:xfrm>
            <a:off x="280147" y="2540658"/>
            <a:ext cx="7097806" cy="3693319"/>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Roboto" panose="02000000000000000000" pitchFamily="2" charset="0"/>
              </a:rPr>
              <a:t>Security vendors started adopting an IDS/IPS from around 2005. By that time, the IPS component also got faster, providing protection from threats up to a throughput of 5 Gbps, thus capable to service bigger organizations with the necessary bandwidth to monitor their much bigger network infrastructure. </a:t>
            </a:r>
          </a:p>
          <a:p>
            <a:pPr marL="285750" indent="-285750" algn="just">
              <a:buFont typeface="Arial" panose="020B0604020202020204" pitchFamily="34" charset="0"/>
              <a:buChar char="•"/>
            </a:pPr>
            <a:endParaRPr lang="en-US" dirty="0">
              <a:latin typeface="Roboto" panose="02000000000000000000" pitchFamily="2" charset="0"/>
            </a:endParaRPr>
          </a:p>
          <a:p>
            <a:pPr marL="285750" indent="-285750" algn="just">
              <a:buFont typeface="Arial" panose="020B0604020202020204" pitchFamily="34" charset="0"/>
              <a:buChar char="•"/>
            </a:pPr>
            <a:r>
              <a:rPr lang="en-US" dirty="0">
                <a:latin typeface="Roboto" panose="02000000000000000000" pitchFamily="2" charset="0"/>
              </a:rPr>
              <a:t>Today, most IPS can provide security at around 50 Gbps of network traffic. These improvements saw bigger clients switch from IDS to IPS mode. Also, attackers continuously keep changing the threat landscape by trying new ways to enter a system. This led to a faster development and integration of different techniques being employed by IDS/IPS vendors for their product. </a:t>
            </a:r>
          </a:p>
        </p:txBody>
      </p:sp>
      <p:sp>
        <p:nvSpPr>
          <p:cNvPr id="7" name="Hexagon 6">
            <a:extLst>
              <a:ext uri="{FF2B5EF4-FFF2-40B4-BE49-F238E27FC236}">
                <a16:creationId xmlns:a16="http://schemas.microsoft.com/office/drawing/2014/main" id="{4770A1F5-8C59-EABD-CF76-70C7E50ADF39}"/>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89A1CC8E-AE9A-028D-1E97-5BE1DE281C50}"/>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C5EB6B8F-57C0-06B1-F8EB-3E487A2F63C5}"/>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122A122A-DCD9-3757-A101-E012BC7565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A2E5146D-BF8A-FBB2-225B-080877773D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8612BE9-7992-5337-3EC7-916D2CB7B5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45293078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BBA89-D434-7934-233C-8F2F0681EB57}"/>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728069B-3BFC-2750-1806-B2A2EE58197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6D91510-6598-6391-9CD7-6A8F15ED6765}"/>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6638207-99DA-9622-5A7E-D4E1CBA7F8F9}"/>
              </a:ext>
            </a:extLst>
          </p:cNvPr>
          <p:cNvSpPr txBox="1"/>
          <p:nvPr/>
        </p:nvSpPr>
        <p:spPr>
          <a:xfrm>
            <a:off x="265999" y="1601437"/>
            <a:ext cx="9158417" cy="5016758"/>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Roboto" panose="02000000000000000000" pitchFamily="2" charset="0"/>
              </a:rPr>
              <a:t>To provide additional countermeasure against newer attacks, they added features to block malicious commands, IP addresses that were known to host malware, in addition to already employed techniques like pattern matching, anomaly detection, and heuristic-based detection.</a:t>
            </a:r>
          </a:p>
          <a:p>
            <a:pPr algn="just"/>
            <a:endParaRPr lang="en-US" sz="2000" dirty="0">
              <a:latin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rPr>
              <a:t>The next generation of IPS was getting developed as more and more organizations had intrusion detection and prevention systems (IDPS), a combination of both IDS and IPS, installed. Attackers also started developing their techniques, and attacks became more sophisticated with deep understanding of the networks. </a:t>
            </a:r>
          </a:p>
          <a:p>
            <a:pPr algn="just"/>
            <a:endParaRPr lang="en-US" sz="2000" dirty="0">
              <a:latin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rPr>
              <a:t>The next generation intrusion prevention system (</a:t>
            </a:r>
            <a:r>
              <a:rPr lang="en-US" sz="2000" dirty="0" err="1">
                <a:latin typeface="Roboto" panose="02000000000000000000" pitchFamily="2" charset="0"/>
              </a:rPr>
              <a:t>NGIPS</a:t>
            </a:r>
            <a:r>
              <a:rPr lang="en-US" sz="2000" dirty="0">
                <a:latin typeface="Roboto" panose="02000000000000000000" pitchFamily="2" charset="0"/>
              </a:rPr>
              <a:t>) could do everything a normal IDPS system could do, and much more. It added such important features as an application control, where a user was limited to only a certain specific set of features of an application, depending on which network the user is on, and the user's location.</a:t>
            </a:r>
          </a:p>
        </p:txBody>
      </p:sp>
      <p:sp>
        <p:nvSpPr>
          <p:cNvPr id="8" name="Title 1">
            <a:extLst>
              <a:ext uri="{FF2B5EF4-FFF2-40B4-BE49-F238E27FC236}">
                <a16:creationId xmlns:a16="http://schemas.microsoft.com/office/drawing/2014/main" id="{2DB3578E-FE00-A443-78BB-814932F34999}"/>
              </a:ext>
            </a:extLst>
          </p:cNvPr>
          <p:cNvSpPr>
            <a:spLocks noGrp="1"/>
          </p:cNvSpPr>
          <p:nvPr>
            <p:ph type="title"/>
          </p:nvPr>
        </p:nvSpPr>
        <p:spPr>
          <a:xfrm>
            <a:off x="106904" y="716058"/>
            <a:ext cx="8097447" cy="792656"/>
          </a:xfrm>
        </p:spPr>
        <p:txBody>
          <a:bodyPr anchor="b">
            <a:normAutofit fontScale="90000"/>
          </a:bodyPr>
          <a:lstStyle/>
          <a:p>
            <a:r>
              <a:rPr lang="en-US" sz="4400" b="1" dirty="0">
                <a:latin typeface="Arial Black" panose="020B0A04020102020204" pitchFamily="34" charset="0"/>
              </a:rPr>
              <a:t>Proliferation of IDS and IPS </a:t>
            </a:r>
            <a:br>
              <a:rPr lang="en-US" sz="4400" b="1" dirty="0">
                <a:latin typeface="Arial Black" panose="020B0A04020102020204" pitchFamily="34" charset="0"/>
              </a:rPr>
            </a:br>
            <a:r>
              <a:rPr lang="en-US" sz="4400" b="1" dirty="0">
                <a:latin typeface="Arial Black" panose="020B0A04020102020204" pitchFamily="34" charset="0"/>
              </a:rPr>
              <a:t>(2006-2015)</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F6AFF2A6-87EB-142B-2321-8B902ED4D8E2}"/>
              </a:ext>
            </a:extLst>
          </p:cNvPr>
          <p:cNvSpPr/>
          <p:nvPr/>
        </p:nvSpPr>
        <p:spPr>
          <a:xfrm rot="5400000">
            <a:off x="9425541" y="1629738"/>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BC198DAB-C9A1-82A1-BD54-FA000A1B05A0}"/>
              </a:ext>
            </a:extLst>
          </p:cNvPr>
          <p:cNvSpPr/>
          <p:nvPr/>
        </p:nvSpPr>
        <p:spPr>
          <a:xfrm rot="5400000">
            <a:off x="9385879" y="3501222"/>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279F6D83-A17A-E8DC-79C6-FAD6529B61BE}"/>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A22D662C-6745-188D-4BB3-F684A7165A4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0479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D39B-9E5C-BD04-7197-BD9A068DB1B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61D9FFE-B3E5-8C65-6FFB-C0B3B9D43A8D}"/>
              </a:ext>
            </a:extLst>
          </p:cNvPr>
          <p:cNvSpPr>
            <a:spLocks noGrp="1"/>
          </p:cNvSpPr>
          <p:nvPr>
            <p:ph type="title"/>
          </p:nvPr>
        </p:nvSpPr>
        <p:spPr>
          <a:xfrm>
            <a:off x="205305" y="1556153"/>
            <a:ext cx="7732942" cy="792656"/>
          </a:xfrm>
        </p:spPr>
        <p:txBody>
          <a:bodyPr anchor="b">
            <a:normAutofit fontScale="90000"/>
          </a:bodyPr>
          <a:lstStyle/>
          <a:p>
            <a:r>
              <a:rPr lang="en-US" sz="4400" b="1" dirty="0">
                <a:latin typeface="Arial Black" panose="020B0A04020102020204" pitchFamily="34" charset="0"/>
              </a:rPr>
              <a:t>AI and ML in IDS Design </a:t>
            </a:r>
            <a:br>
              <a:rPr lang="en-US" sz="4400" b="1" dirty="0">
                <a:latin typeface="Arial Black" panose="020B0A04020102020204" pitchFamily="34" charset="0"/>
              </a:rPr>
            </a:br>
            <a:r>
              <a:rPr lang="en-US" sz="4400" b="1" dirty="0">
                <a:latin typeface="Arial Black" panose="020B0A04020102020204" pitchFamily="34" charset="0"/>
              </a:rPr>
              <a:t>(2016- Present)</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3865DA7E-B171-D726-41AA-E20F2766C26F}"/>
              </a:ext>
            </a:extLst>
          </p:cNvPr>
          <p:cNvSpPr txBox="1"/>
          <p:nvPr/>
        </p:nvSpPr>
        <p:spPr>
          <a:xfrm>
            <a:off x="280147" y="2540658"/>
            <a:ext cx="7097806" cy="4247317"/>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Roboto" panose="02000000000000000000" pitchFamily="2" charset="0"/>
              </a:rPr>
              <a:t>Intrusion detection importance and sophistication grows up with time. As more and more data resides online now, the need for an efficient and effective IDS/IPS has a paramount value. </a:t>
            </a:r>
          </a:p>
          <a:p>
            <a:pPr marL="285750" indent="-285750" algn="just">
              <a:buFont typeface="Arial" panose="020B0604020202020204" pitchFamily="34" charset="0"/>
              <a:buChar char="•"/>
            </a:pPr>
            <a:endParaRPr lang="en-US" sz="1800" dirty="0">
              <a:latin typeface="Roboto" panose="02000000000000000000" pitchFamily="2" charset="0"/>
            </a:endParaRPr>
          </a:p>
          <a:p>
            <a:pPr marL="285750" indent="-285750" algn="just">
              <a:buFont typeface="Arial" panose="020B0604020202020204" pitchFamily="34" charset="0"/>
              <a:buChar char="•"/>
            </a:pPr>
            <a:r>
              <a:rPr lang="en-US" sz="1800" dirty="0">
                <a:latin typeface="Roboto" panose="02000000000000000000" pitchFamily="2" charset="0"/>
              </a:rPr>
              <a:t>Artificial intelligence (AI) methods for classification may help to detect and learn complex patterns in net- work and audit data. This results in better classification as simple methods like string matching, which used to work quite well in the past, cannot be relied upon when the attack landscape has changed significantly, with attackers using novel techniques. </a:t>
            </a:r>
          </a:p>
          <a:p>
            <a:pPr marL="285750" indent="-285750" algn="just">
              <a:buFont typeface="Arial" panose="020B0604020202020204" pitchFamily="34" charset="0"/>
              <a:buChar char="•"/>
            </a:pPr>
            <a:endParaRPr lang="en-US" sz="1800" dirty="0">
              <a:latin typeface="Roboto" panose="02000000000000000000" pitchFamily="2" charset="0"/>
            </a:endParaRPr>
          </a:p>
          <a:p>
            <a:pPr marL="285750" indent="-285750" algn="just">
              <a:buFont typeface="Arial" panose="020B0604020202020204" pitchFamily="34" charset="0"/>
              <a:buChar char="•"/>
            </a:pPr>
            <a:r>
              <a:rPr lang="en-US" sz="1800" dirty="0">
                <a:latin typeface="Roboto" panose="02000000000000000000" pitchFamily="2" charset="0"/>
              </a:rPr>
              <a:t>However, since the volume of data generated has increased exponentially over the last decade, IDS must process data faster. If a real-time detection is desired, some form of data reduction also has to be done before the actual analysis.</a:t>
            </a:r>
          </a:p>
        </p:txBody>
      </p:sp>
      <p:sp>
        <p:nvSpPr>
          <p:cNvPr id="7" name="Hexagon 6">
            <a:extLst>
              <a:ext uri="{FF2B5EF4-FFF2-40B4-BE49-F238E27FC236}">
                <a16:creationId xmlns:a16="http://schemas.microsoft.com/office/drawing/2014/main" id="{974247BD-2E16-3CFC-33A9-CB357D956CAF}"/>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02E8779-C799-CDA0-095A-C1D52652D415}"/>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4D09E843-3D47-5E76-E27E-78F155015C3F}"/>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2F222F48-F3D9-C017-D882-0DE01B910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917B65B9-326E-BE0C-42D0-236C93E47B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22E5F0A-DCD5-8D40-81BC-4F553CE432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123467554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E83A2-D3AE-1126-09A2-5EE530CD4B95}"/>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81B6AD84-8547-0BEA-B9C1-5F61F1065BD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DF9F0CE-4CFF-D6D6-82ED-83BADD4350A3}"/>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CFE762-53F3-EC0B-B90C-4614586A883E}"/>
              </a:ext>
            </a:extLst>
          </p:cNvPr>
          <p:cNvSpPr txBox="1"/>
          <p:nvPr/>
        </p:nvSpPr>
        <p:spPr>
          <a:xfrm>
            <a:off x="205304" y="2560444"/>
            <a:ext cx="7419177" cy="4093428"/>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Roboto" panose="02000000000000000000" pitchFamily="2" charset="0"/>
              </a:rPr>
              <a:t>The proliferation in IoT technology resulted in generation of a lot of data. In the coming decade, the number of such devices is likely to increase exponentially that will build a lot of pressure on IDS/IPS. Vendors are more likely to use fast AI classification models for both detection and prevention. Moreover, the focus will shift more toward preventing an attack, rather than detection. </a:t>
            </a:r>
          </a:p>
          <a:p>
            <a:pPr marL="285750" indent="-285750" algn="just">
              <a:buFont typeface="Arial" panose="020B0604020202020204" pitchFamily="34" charset="0"/>
              <a:buChar char="•"/>
            </a:pPr>
            <a:endParaRPr lang="en-US" sz="2000" dirty="0">
              <a:latin typeface="Roboto" panose="02000000000000000000" pitchFamily="2" charset="0"/>
            </a:endParaRPr>
          </a:p>
          <a:p>
            <a:pPr marL="285750" indent="-285750" algn="just">
              <a:buFont typeface="Arial" panose="020B0604020202020204" pitchFamily="34" charset="0"/>
              <a:buChar char="•"/>
            </a:pPr>
            <a:r>
              <a:rPr lang="en-US" sz="2000" dirty="0">
                <a:latin typeface="Roboto" panose="02000000000000000000" pitchFamily="2" charset="0"/>
              </a:rPr>
              <a:t>Other prominent current trends in IDS design and development present further integration of IDS with firewall and other protection services, merging various parts and approaches in IDS design as well as globalization in IDS deployment and data used.</a:t>
            </a:r>
          </a:p>
        </p:txBody>
      </p:sp>
      <p:sp>
        <p:nvSpPr>
          <p:cNvPr id="8" name="Title 1">
            <a:extLst>
              <a:ext uri="{FF2B5EF4-FFF2-40B4-BE49-F238E27FC236}">
                <a16:creationId xmlns:a16="http://schemas.microsoft.com/office/drawing/2014/main" id="{8F5EB737-EE90-5E36-C78F-8558FDA9CA89}"/>
              </a:ext>
            </a:extLst>
          </p:cNvPr>
          <p:cNvSpPr>
            <a:spLocks noGrp="1"/>
          </p:cNvSpPr>
          <p:nvPr>
            <p:ph type="title"/>
          </p:nvPr>
        </p:nvSpPr>
        <p:spPr>
          <a:xfrm>
            <a:off x="205305" y="1556153"/>
            <a:ext cx="7877991" cy="792656"/>
          </a:xfrm>
        </p:spPr>
        <p:txBody>
          <a:bodyPr anchor="b">
            <a:normAutofit fontScale="90000"/>
          </a:bodyPr>
          <a:lstStyle/>
          <a:p>
            <a:r>
              <a:rPr lang="en-US" sz="4400" b="1" dirty="0">
                <a:latin typeface="Arial Black" panose="020B0A04020102020204" pitchFamily="34" charset="0"/>
              </a:rPr>
              <a:t>AI and ML in IDS Design </a:t>
            </a:r>
            <a:br>
              <a:rPr lang="en-US" sz="4400" b="1" dirty="0">
                <a:latin typeface="Arial Black" panose="020B0A04020102020204" pitchFamily="34" charset="0"/>
              </a:rPr>
            </a:br>
            <a:r>
              <a:rPr lang="en-US" sz="4400" b="1" dirty="0">
                <a:latin typeface="Arial Black" panose="020B0A04020102020204" pitchFamily="34" charset="0"/>
              </a:rPr>
              <a:t>(2016- Present)</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72336B21-373E-7CDF-D1DA-98979621D80B}"/>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73182946-0272-B648-88C1-5C276A5BF5DB}"/>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0D751C21-FD46-87A3-ED4F-47EA652D886C}"/>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E89CC402-F8A8-A4B8-5C98-17EC29A467A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7117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50EA5-1738-16C6-4FAC-F0FF7424466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BEE27A4-85FA-5D6E-1823-42A772CAC4EE}"/>
              </a:ext>
            </a:extLst>
          </p:cNvPr>
          <p:cNvSpPr>
            <a:spLocks noGrp="1"/>
          </p:cNvSpPr>
          <p:nvPr>
            <p:ph type="title"/>
          </p:nvPr>
        </p:nvSpPr>
        <p:spPr>
          <a:xfrm>
            <a:off x="205305" y="1556153"/>
            <a:ext cx="8620448" cy="792656"/>
          </a:xfrm>
        </p:spPr>
        <p:txBody>
          <a:bodyPr anchor="b">
            <a:normAutofit fontScale="90000"/>
          </a:bodyPr>
          <a:lstStyle/>
          <a:p>
            <a:r>
              <a:rPr lang="en-US" sz="4400" b="1" dirty="0">
                <a:latin typeface="Arial Black" panose="020B0A04020102020204" pitchFamily="34" charset="0"/>
              </a:rPr>
              <a:t>Typical IDS Architecture Topologies</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11EF1AF1-782A-FD49-688F-520A564C817B}"/>
              </a:ext>
            </a:extLst>
          </p:cNvPr>
          <p:cNvSpPr txBox="1"/>
          <p:nvPr/>
        </p:nvSpPr>
        <p:spPr>
          <a:xfrm>
            <a:off x="280147" y="2540658"/>
            <a:ext cx="7097806" cy="1754326"/>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Based on their operational range, IDS architectures are commonly classified into the following categories:</a:t>
            </a:r>
          </a:p>
          <a:p>
            <a:pPr marL="742950" lvl="1" indent="-285750" algn="just">
              <a:buFont typeface="Arial" panose="020B0604020202020204" pitchFamily="34" charset="0"/>
              <a:buChar char="•"/>
            </a:pPr>
            <a:r>
              <a:rPr lang="en-US" dirty="0">
                <a:latin typeface="Roboto" panose="02000000000000000000" pitchFamily="2" charset="0"/>
              </a:rPr>
              <a:t>Host Based IDS (HIDS)</a:t>
            </a:r>
          </a:p>
          <a:p>
            <a:pPr marL="742950" lvl="1" indent="-285750" algn="just">
              <a:buFont typeface="Arial" panose="020B0604020202020204" pitchFamily="34" charset="0"/>
              <a:buChar char="•"/>
            </a:pPr>
            <a:r>
              <a:rPr lang="en-US" dirty="0">
                <a:latin typeface="Roboto" panose="02000000000000000000" pitchFamily="2" charset="0"/>
              </a:rPr>
              <a:t>Network Based IDS (NIDS)</a:t>
            </a:r>
          </a:p>
          <a:p>
            <a:pPr marL="742950" lvl="1" indent="-285750" algn="just">
              <a:buFont typeface="Arial" panose="020B0604020202020204" pitchFamily="34" charset="0"/>
              <a:buChar char="•"/>
            </a:pPr>
            <a:r>
              <a:rPr lang="en-US" dirty="0">
                <a:latin typeface="Roboto" panose="02000000000000000000" pitchFamily="2" charset="0"/>
              </a:rPr>
              <a:t>Wireless IDS (WIDS)</a:t>
            </a:r>
          </a:p>
          <a:p>
            <a:pPr marL="742950" lvl="1" indent="-285750" algn="just">
              <a:buFont typeface="Arial" panose="020B0604020202020204" pitchFamily="34" charset="0"/>
              <a:buChar char="•"/>
            </a:pPr>
            <a:r>
              <a:rPr lang="en-US" dirty="0">
                <a:latin typeface="Roboto" panose="02000000000000000000" pitchFamily="2" charset="0"/>
              </a:rPr>
              <a:t>Network Behavior Analysis System NBA)</a:t>
            </a:r>
          </a:p>
        </p:txBody>
      </p:sp>
      <p:sp>
        <p:nvSpPr>
          <p:cNvPr id="7" name="Hexagon 6">
            <a:extLst>
              <a:ext uri="{FF2B5EF4-FFF2-40B4-BE49-F238E27FC236}">
                <a16:creationId xmlns:a16="http://schemas.microsoft.com/office/drawing/2014/main" id="{1D88F527-0725-FC8F-4228-381DAC9AED44}"/>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BE354051-C20F-DBF8-85EC-CC0EFFB67C5C}"/>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D4F55ED8-FAEF-1DE9-270D-806C29BB7206}"/>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481017F9-A939-8670-16FE-C301446A9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0A05C5E-68FB-91F7-B01E-1CB5F3DAA8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E1C6023B-5599-777F-75FF-5D74D26E20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379143500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FC10-67F0-9E07-1057-DE0033BCF7D9}"/>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0BC09FE6-E6AE-4ABC-E172-44C7E5AC0F92}"/>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E5A3C87-894C-A349-DBC3-41013EAC8268}"/>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FC1FFBF-7E58-358E-A1F2-123073BD7391}"/>
              </a:ext>
            </a:extLst>
          </p:cNvPr>
          <p:cNvSpPr txBox="1"/>
          <p:nvPr/>
        </p:nvSpPr>
        <p:spPr>
          <a:xfrm>
            <a:off x="205304" y="2560444"/>
            <a:ext cx="7419177" cy="4093428"/>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HIDS are deployed on a specific host, monitor it, and gather information on that host, usually by putting it into log files. These systems gather information regarding network traffic, processes and programs running, and other data that could help decide if there is any intrusion or malicious use attempt. </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HIDS can be more efficient in determining if an intrusion has been successful but can be costly to deploy and maintain on every host. The HIDS takes a snapshot of your existing system files and matches it to the previous snapshot. In a case when the critical system files were altered or deleted, the alert is sent to the system administrator for further investigation. </a:t>
            </a:r>
          </a:p>
        </p:txBody>
      </p:sp>
      <p:sp>
        <p:nvSpPr>
          <p:cNvPr id="8" name="Title 1">
            <a:extLst>
              <a:ext uri="{FF2B5EF4-FFF2-40B4-BE49-F238E27FC236}">
                <a16:creationId xmlns:a16="http://schemas.microsoft.com/office/drawing/2014/main" id="{6276DC59-2F1E-0D06-05C4-FF225AB61D96}"/>
              </a:ext>
            </a:extLst>
          </p:cNvPr>
          <p:cNvSpPr>
            <a:spLocks noGrp="1"/>
          </p:cNvSpPr>
          <p:nvPr>
            <p:ph type="title"/>
          </p:nvPr>
        </p:nvSpPr>
        <p:spPr>
          <a:xfrm>
            <a:off x="205305" y="1556153"/>
            <a:ext cx="7890183" cy="792656"/>
          </a:xfrm>
        </p:spPr>
        <p:txBody>
          <a:bodyPr anchor="b">
            <a:normAutofit fontScale="90000"/>
          </a:bodyPr>
          <a:lstStyle/>
          <a:p>
            <a:r>
              <a:rPr lang="en-US" sz="4400" b="1" dirty="0">
                <a:latin typeface="Arial Black" panose="020B0A04020102020204" pitchFamily="34" charset="0"/>
              </a:rPr>
              <a:t>Host-based Intrusion Detection System (HIDS) </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F388F121-A335-E635-32F3-F839512C87E0}"/>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FEECE43A-022B-39B8-8F55-18AFEC78E968}"/>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A08B8E63-8FBE-B28B-B6AF-7F95B2494327}"/>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44227886-DF70-1126-6709-CB7624A0A2EC}"/>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336613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23854-3E3E-DEB8-70E4-618621877B7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1E52FC5-C312-7C55-5C00-4C0C5E42AD6F}"/>
              </a:ext>
            </a:extLst>
          </p:cNvPr>
          <p:cNvSpPr>
            <a:spLocks noGrp="1"/>
          </p:cNvSpPr>
          <p:nvPr>
            <p:ph type="title"/>
          </p:nvPr>
        </p:nvSpPr>
        <p:spPr>
          <a:xfrm>
            <a:off x="205305" y="1556153"/>
            <a:ext cx="7621959" cy="792656"/>
          </a:xfrm>
        </p:spPr>
        <p:txBody>
          <a:bodyPr anchor="b">
            <a:normAutofit fontScale="90000"/>
          </a:bodyPr>
          <a:lstStyle/>
          <a:p>
            <a:r>
              <a:rPr lang="en-US" sz="4400" b="1" dirty="0">
                <a:latin typeface="Arial Black" panose="020B0A04020102020204" pitchFamily="34" charset="0"/>
              </a:rPr>
              <a:t>Host-based Intrusion Detection System (HIDS) </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80C5B907-5836-24C4-DA5E-D1B6E469B5BB}"/>
              </a:ext>
            </a:extLst>
          </p:cNvPr>
          <p:cNvSpPr txBox="1"/>
          <p:nvPr/>
        </p:nvSpPr>
        <p:spPr>
          <a:xfrm>
            <a:off x="280147" y="2540658"/>
            <a:ext cx="7097806" cy="4247317"/>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HIDS are mostly set up on critical system servers that are not expected to change frequently. An HIDS aims at identifying an unauthorized, illicit, and anomalous behavior on a specific device. It generally involves an agent installed on each system, monitoring and alerting operations on local operating system and application activity. </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The installed agent uses a combination of rules, heuristics, and signatures to identify an unauthorized activity. The role of an HIDS is also passive, only gathering, identifying, logging, and alerting. </a:t>
            </a:r>
          </a:p>
          <a:p>
            <a:pPr marL="285750" indent="-285750" algn="just">
              <a:buFont typeface="Arial" panose="020B0604020202020204" pitchFamily="34" charset="0"/>
              <a:buChar char="•"/>
            </a:pPr>
            <a:endParaRPr lang="en-US" dirty="0">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Examples of HIDS implementation tools are Open Source Host-based Intrusion Detection System (OSSEC), Tripwire, and Advanced Intrusion Detection Environment (AIDE).</a:t>
            </a:r>
            <a:endParaRPr lang="en-US" dirty="0">
              <a:latin typeface="Roboto" panose="02000000000000000000" pitchFamily="2" charset="0"/>
            </a:endParaRPr>
          </a:p>
        </p:txBody>
      </p:sp>
      <p:sp>
        <p:nvSpPr>
          <p:cNvPr id="7" name="Hexagon 6">
            <a:extLst>
              <a:ext uri="{FF2B5EF4-FFF2-40B4-BE49-F238E27FC236}">
                <a16:creationId xmlns:a16="http://schemas.microsoft.com/office/drawing/2014/main" id="{653E2CD1-FD20-E812-EB28-54F79D97CDE1}"/>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0900795D-CCE1-5CED-ACD5-41431A094B22}"/>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04CB8954-CD80-698B-C63F-9F81E2E9B7E1}"/>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32D2B4E3-8DC1-4E94-5653-90197C1387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0B24F0C7-A6DD-C1CF-E27F-D2C5DB1812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7F9A4C33-E7F8-429E-2881-969D2C34E2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1112346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CC06D-614B-A241-07CA-6D52328AF2AD}"/>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5EEE9614-4B24-8FEB-9766-450CA79D52B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0518ACE-BE7A-8231-EA29-9D49467A5ABF}"/>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A1A6B952-E846-2D35-697A-5CF92BDF6355}"/>
              </a:ext>
            </a:extLst>
          </p:cNvPr>
          <p:cNvSpPr>
            <a:spLocks noGrp="1"/>
          </p:cNvSpPr>
          <p:nvPr>
            <p:ph type="title"/>
          </p:nvPr>
        </p:nvSpPr>
        <p:spPr>
          <a:xfrm>
            <a:off x="244198" y="1144919"/>
            <a:ext cx="7853607" cy="792656"/>
          </a:xfrm>
        </p:spPr>
        <p:txBody>
          <a:bodyPr anchor="b">
            <a:normAutofit fontScale="90000"/>
          </a:bodyPr>
          <a:lstStyle/>
          <a:p>
            <a:r>
              <a:rPr lang="en-US" sz="4400" b="1" dirty="0">
                <a:latin typeface="Arial Black" panose="020B0A04020102020204" pitchFamily="34" charset="0"/>
              </a:rPr>
              <a:t>Host-based Intrusion Detection System (HIDS) </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61514FFE-DE10-4AF4-4D30-5E77505340D9}"/>
              </a:ext>
            </a:extLst>
          </p:cNvPr>
          <p:cNvSpPr/>
          <p:nvPr/>
        </p:nvSpPr>
        <p:spPr>
          <a:xfrm rot="5400000">
            <a:off x="7129042" y="2622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690541D2-BD0F-F623-4E3A-740FE65DB879}"/>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3B55BBA0-9B1A-7694-51C3-2BA95759B1F3}"/>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206C9796-8DA5-286E-D1B9-F477E2B0DFE1}"/>
              </a:ext>
            </a:extLst>
          </p:cNvPr>
          <p:cNvSpPr/>
          <p:nvPr/>
        </p:nvSpPr>
        <p:spPr>
          <a:xfrm rot="5400000">
            <a:off x="9052686" y="2153027"/>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E763F51-4BC3-81E7-C28C-E7FF38B5B9ED}"/>
              </a:ext>
            </a:extLst>
          </p:cNvPr>
          <p:cNvPicPr>
            <a:picLocks noChangeAspect="1"/>
          </p:cNvPicPr>
          <p:nvPr/>
        </p:nvPicPr>
        <p:blipFill>
          <a:blip r:embed="rId3"/>
          <a:stretch>
            <a:fillRect/>
          </a:stretch>
        </p:blipFill>
        <p:spPr>
          <a:xfrm>
            <a:off x="340860" y="2097061"/>
            <a:ext cx="8424042" cy="4355657"/>
          </a:xfrm>
          <a:prstGeom prst="rect">
            <a:avLst/>
          </a:prstGeom>
        </p:spPr>
      </p:pic>
    </p:spTree>
    <p:extLst>
      <p:ext uri="{BB962C8B-B14F-4D97-AF65-F5344CB8AC3E}">
        <p14:creationId xmlns:p14="http://schemas.microsoft.com/office/powerpoint/2010/main" val="34333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100000">
              <a:schemeClr val="accent4"/>
            </a:gs>
            <a:gs pos="100000">
              <a:srgbClr val="F69616"/>
            </a:gs>
            <a:gs pos="100000">
              <a:schemeClr val="accent4">
                <a:lumMod val="40000"/>
                <a:lumOff val="6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936F82-2223-C370-A80E-437E6DD11ADB}"/>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Definition</a:t>
            </a:r>
          </a:p>
        </p:txBody>
      </p:sp>
      <p:sp>
        <p:nvSpPr>
          <p:cNvPr id="6" name="TextBox 5">
            <a:extLst>
              <a:ext uri="{FF2B5EF4-FFF2-40B4-BE49-F238E27FC236}">
                <a16:creationId xmlns:a16="http://schemas.microsoft.com/office/drawing/2014/main" id="{99105CAA-4150-44DD-6E11-DE08240A484A}"/>
              </a:ext>
            </a:extLst>
          </p:cNvPr>
          <p:cNvSpPr txBox="1"/>
          <p:nvPr/>
        </p:nvSpPr>
        <p:spPr>
          <a:xfrm>
            <a:off x="280147" y="2540658"/>
            <a:ext cx="7097806" cy="2585323"/>
          </a:xfrm>
          <a:prstGeom prst="rect">
            <a:avLst/>
          </a:prstGeom>
          <a:noFill/>
        </p:spPr>
        <p:txBody>
          <a:bodyPr wrap="square">
            <a:spAutoFit/>
          </a:bodyPr>
          <a:lstStyle/>
          <a:p>
            <a:pPr marL="285750" indent="-285750" algn="just">
              <a:buFont typeface="Arial" panose="020B0604020202020204" pitchFamily="34" charset="0"/>
              <a:buChar char="•"/>
            </a:pPr>
            <a:r>
              <a:rPr lang="en-US" sz="1800" dirty="0"/>
              <a:t>An intrusion detection system (IDS) attempts to monitor a system, a host, or a network to detect intrusions or malicious activities. </a:t>
            </a:r>
          </a:p>
          <a:p>
            <a:pPr marL="285750" indent="-285750" algn="just">
              <a:buFont typeface="Arial" panose="020B0604020202020204" pitchFamily="34" charset="0"/>
              <a:buChar char="•"/>
            </a:pPr>
            <a:r>
              <a:rPr lang="en-US" sz="1800" dirty="0"/>
              <a:t>A malicious activity can occur due to an attack by outside influences such as malware and hackers getting unauthorized access. </a:t>
            </a:r>
          </a:p>
          <a:p>
            <a:pPr marL="285750" indent="-285750" algn="just">
              <a:buFont typeface="Arial" panose="020B0604020202020204" pitchFamily="34" charset="0"/>
              <a:buChar char="•"/>
            </a:pPr>
            <a:r>
              <a:rPr lang="en-US" sz="1800" dirty="0"/>
              <a:t>However, it can also be caused by inside influences, like misuse of privileges, violations of company policies, etc. </a:t>
            </a:r>
          </a:p>
          <a:p>
            <a:pPr marL="285750" indent="-285750" algn="just">
              <a:buFont typeface="Arial" panose="020B0604020202020204" pitchFamily="34" charset="0"/>
              <a:buChar char="•"/>
            </a:pPr>
            <a:r>
              <a:rPr lang="en-US" sz="1800" dirty="0"/>
              <a:t>An IDS is a system that automates the process of recognizing an ongoing attack or an imminent attack on the system or network it runs on.</a:t>
            </a:r>
          </a:p>
        </p:txBody>
      </p:sp>
      <p:sp>
        <p:nvSpPr>
          <p:cNvPr id="7" name="Hexagon 6">
            <a:extLst>
              <a:ext uri="{FF2B5EF4-FFF2-40B4-BE49-F238E27FC236}">
                <a16:creationId xmlns:a16="http://schemas.microsoft.com/office/drawing/2014/main" id="{B2EEB239-3428-7141-4742-5B6D77E8BC36}"/>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3C09A3C0-BB8C-8B4B-8F86-51DFD006E7D6}"/>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41AEE520-3E5D-C58D-984F-F192C26FC52C}"/>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F9C8E3ED-8C4E-AAF3-51B5-CA199B351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681C2036-B67D-6065-0E86-EDA2B5ABA1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5F8CE167-227C-2C7E-EF8F-3E56432A7C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866885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16AF8-C7B2-7DEE-DCC0-8BC0B7BCD77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8BD18F3-8B82-9553-0178-B50B5E54AAAC}"/>
              </a:ext>
            </a:extLst>
          </p:cNvPr>
          <p:cNvSpPr>
            <a:spLocks noGrp="1"/>
          </p:cNvSpPr>
          <p:nvPr>
            <p:ph type="title"/>
          </p:nvPr>
        </p:nvSpPr>
        <p:spPr>
          <a:xfrm>
            <a:off x="205305" y="795650"/>
            <a:ext cx="7732942" cy="792656"/>
          </a:xfrm>
        </p:spPr>
        <p:txBody>
          <a:bodyPr anchor="b">
            <a:normAutofit fontScale="90000"/>
          </a:bodyPr>
          <a:lstStyle/>
          <a:p>
            <a:r>
              <a:rPr lang="en-US" sz="4400" b="1" dirty="0">
                <a:latin typeface="Arial Black" panose="020B0A04020102020204" pitchFamily="34" charset="0"/>
              </a:rPr>
              <a:t>Host-based Intrusion Detection System (HIDS) </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C07E3E27-98E8-17BE-4145-2E49427ADFE5}"/>
              </a:ext>
            </a:extLst>
          </p:cNvPr>
          <p:cNvSpPr txBox="1"/>
          <p:nvPr/>
        </p:nvSpPr>
        <p:spPr>
          <a:xfrm>
            <a:off x="293592" y="1815033"/>
            <a:ext cx="7563973" cy="4801314"/>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HIDS also have some limitations. The detection techniques are not performed all the time, so malicious activities may happen between the working periods that may result in delay in their detection. Agents are installed on every client as well as servers, these agents utilize some of the resources of their hosts, that also results in performance degradation of hosts. </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Moreover, installing such agents on hosts may also result in conflicts with existing security appliances such as firewalls or VPN clients.</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The major disadvantages of HIDS may be based on the following features:</a:t>
            </a:r>
          </a:p>
          <a:p>
            <a:pPr marL="742950" lvl="1" indent="-285750" algn="just">
              <a:buFont typeface="Wingdings" panose="05000000000000000000" pitchFamily="2" charset="2"/>
              <a:buChar char="Ø"/>
            </a:pPr>
            <a:r>
              <a:rPr lang="en-US" b="0" i="0" dirty="0">
                <a:effectLst/>
                <a:latin typeface="Roboto" panose="02000000000000000000" pitchFamily="2" charset="0"/>
              </a:rPr>
              <a:t>If there are more than one server in a network, HIDS cannot detect any intrusions coming from another network part.</a:t>
            </a:r>
          </a:p>
          <a:p>
            <a:pPr marL="742950" lvl="1" indent="-285750" algn="just">
              <a:buFont typeface="Wingdings" panose="05000000000000000000" pitchFamily="2" charset="2"/>
              <a:buChar char="Ø"/>
            </a:pPr>
            <a:r>
              <a:rPr lang="en-US" b="0" i="0" dirty="0">
                <a:effectLst/>
                <a:latin typeface="Roboto" panose="02000000000000000000" pitchFamily="2" charset="0"/>
              </a:rPr>
              <a:t>HIDS maintenance could grow up into an administrator's nightmare if there are a lot of systems with different configurations and different environments.</a:t>
            </a:r>
            <a:endParaRPr lang="en-US" sz="1800" dirty="0"/>
          </a:p>
        </p:txBody>
      </p:sp>
      <p:sp>
        <p:nvSpPr>
          <p:cNvPr id="7" name="Hexagon 6">
            <a:extLst>
              <a:ext uri="{FF2B5EF4-FFF2-40B4-BE49-F238E27FC236}">
                <a16:creationId xmlns:a16="http://schemas.microsoft.com/office/drawing/2014/main" id="{DF63EEF4-EF70-3494-A100-023B0427ECED}"/>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F5564ADB-969D-509F-0C6D-358C3D37F6D8}"/>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65CF14F2-8E7A-65D3-FE6C-434DEBC1D2E9}"/>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70755B30-8574-5073-DE0A-FAE01EC50D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E3298F66-4659-1DC6-D083-98F11B1607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1973BDFE-D75D-FE02-6C8A-07E7957498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Tree>
    <p:extLst>
      <p:ext uri="{BB962C8B-B14F-4D97-AF65-F5344CB8AC3E}">
        <p14:creationId xmlns:p14="http://schemas.microsoft.com/office/powerpoint/2010/main" val="2254471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CBE67-E5EF-05F4-5D6F-1BCD906F0D5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B8620D0F-4DB1-DC46-0E80-224ABF809C4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0836E30-D59A-CB41-9451-4E02C1695286}"/>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F6B9F5D-5A9F-F1E0-A98C-11EEC392F036}"/>
              </a:ext>
            </a:extLst>
          </p:cNvPr>
          <p:cNvSpPr txBox="1"/>
          <p:nvPr/>
        </p:nvSpPr>
        <p:spPr>
          <a:xfrm>
            <a:off x="205304" y="2560444"/>
            <a:ext cx="7419177" cy="4093428"/>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Network Intrusion Detection system (NIDS) focuses on the network attacks. NIDS attempt to identify unauthorized, illicit, and anomalous behavior based solely on network traffic patterns, using a network tap, span port, or hub collecting packets that traverse a given network. </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Using the data captured, the IDS processes and flags any suspicious traffic. The role of an NIDS is passive as it only gathers information, identifies intrusions, logs data, and sends alerts but has no capabilities to block or stop attacks. For example, the system monitoring the subnet, where the firewalls are located, to see if someone is trying to get through, is a typical application of NIDS. </a:t>
            </a:r>
          </a:p>
        </p:txBody>
      </p:sp>
      <p:sp>
        <p:nvSpPr>
          <p:cNvPr id="8" name="Title 1">
            <a:extLst>
              <a:ext uri="{FF2B5EF4-FFF2-40B4-BE49-F238E27FC236}">
                <a16:creationId xmlns:a16="http://schemas.microsoft.com/office/drawing/2014/main" id="{C9B6D5ED-3277-A3DA-5C39-DA35743BD4A5}"/>
              </a:ext>
            </a:extLst>
          </p:cNvPr>
          <p:cNvSpPr>
            <a:spLocks noGrp="1"/>
          </p:cNvSpPr>
          <p:nvPr>
            <p:ph type="title"/>
          </p:nvPr>
        </p:nvSpPr>
        <p:spPr>
          <a:xfrm>
            <a:off x="205305" y="1556153"/>
            <a:ext cx="7829223" cy="792656"/>
          </a:xfrm>
        </p:spPr>
        <p:txBody>
          <a:bodyPr anchor="b">
            <a:normAutofit fontScale="90000"/>
          </a:bodyPr>
          <a:lstStyle/>
          <a:p>
            <a:r>
              <a:rPr lang="en-US" sz="4400" b="1" dirty="0">
                <a:latin typeface="Arial Black" panose="020B0A04020102020204" pitchFamily="34" charset="0"/>
              </a:rPr>
              <a:t>Network-based Intrusion Detection System (NIDS) </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97049006-749C-EF84-E611-EE39D5686E26}"/>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85CE963-06E5-967B-DFF2-8DA2720BBD50}"/>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75373D0-81A6-4846-D34A-3CBC961F8CBE}"/>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513A4BAB-9B80-1574-7312-1F1251B59367}"/>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808200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8A3D-5B86-9B06-A8BD-089B5DFCAAE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1B41160-AD8A-5112-F33D-980C6A667C50}"/>
              </a:ext>
            </a:extLst>
          </p:cNvPr>
          <p:cNvSpPr>
            <a:spLocks noGrp="1"/>
          </p:cNvSpPr>
          <p:nvPr>
            <p:ph type="title"/>
          </p:nvPr>
        </p:nvSpPr>
        <p:spPr>
          <a:xfrm>
            <a:off x="171009" y="1125150"/>
            <a:ext cx="7732942" cy="792656"/>
          </a:xfrm>
        </p:spPr>
        <p:txBody>
          <a:bodyPr anchor="b">
            <a:normAutofit fontScale="90000"/>
          </a:bodyPr>
          <a:lstStyle/>
          <a:p>
            <a:r>
              <a:rPr lang="en-US" sz="4400" b="1" dirty="0">
                <a:latin typeface="Arial Black" panose="020B0A04020102020204" pitchFamily="34" charset="0"/>
              </a:rPr>
              <a:t>Network-based Intrusion Detection System (NIDS) </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A18FA977-4051-8A92-33B6-0790A2794BA4}"/>
              </a:ext>
            </a:extLst>
          </p:cNvPr>
          <p:cNvSpPr txBox="1"/>
          <p:nvPr/>
        </p:nvSpPr>
        <p:spPr>
          <a:xfrm>
            <a:off x="255494" y="2197201"/>
            <a:ext cx="7563973" cy="3416320"/>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Network-based IDS are usually built only for particular network segments and analyze the data related to this segment traffic for any unauthorized events. NIDS use sensors to monitor and analyze activities in a network segment. These sensors may be utilized in two modes. </a:t>
            </a:r>
          </a:p>
          <a:p>
            <a:pPr marL="285750" indent="-285750" algn="just">
              <a:buFont typeface="Arial" panose="020B0604020202020204" pitchFamily="34" charset="0"/>
              <a:buChar char="•"/>
            </a:pPr>
            <a:endParaRPr lang="en-US" dirty="0">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In the first mode, they are employed as inline devices, through which an actual traffic goes. </a:t>
            </a:r>
          </a:p>
          <a:p>
            <a:pPr marL="285750" indent="-285750" algn="just">
              <a:buFont typeface="Arial" panose="020B0604020202020204" pitchFamily="34" charset="0"/>
              <a:buChar char="•"/>
            </a:pPr>
            <a:endParaRPr lang="en-US" dirty="0">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In the second mode, passive sensors are used so that an actual copy of traffic is analyzed. Inline sensors are mainly used in network IPS, whereas passive sensors are used in IDS.</a:t>
            </a:r>
          </a:p>
        </p:txBody>
      </p:sp>
      <p:sp>
        <p:nvSpPr>
          <p:cNvPr id="7" name="Hexagon 6">
            <a:extLst>
              <a:ext uri="{FF2B5EF4-FFF2-40B4-BE49-F238E27FC236}">
                <a16:creationId xmlns:a16="http://schemas.microsoft.com/office/drawing/2014/main" id="{B640EB4E-93E7-6391-8C39-F320300A3216}"/>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F451BBCE-C9F2-9598-6E9A-08B38A44092D}"/>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E4DC1945-69F0-19C1-1219-3EFF77E2040C}"/>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2EDB2C28-5448-0348-F3F7-559FA9C46F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F9CD991C-D40F-0BB6-A8BF-B870DEBC81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AABDD54B-D4C0-4F1E-C22B-5221A7425F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Tree>
    <p:extLst>
      <p:ext uri="{BB962C8B-B14F-4D97-AF65-F5344CB8AC3E}">
        <p14:creationId xmlns:p14="http://schemas.microsoft.com/office/powerpoint/2010/main" val="592047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2F1D8-8F7D-CBBA-CAAA-DC4612EBA3F0}"/>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673DCF7-2127-B280-0B99-0C32CF98C82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CA4CE0C-98E7-5252-FB63-436F9A8A19E3}"/>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893DDF4-399A-38E8-B76C-F044F9C431A7}"/>
              </a:ext>
            </a:extLst>
          </p:cNvPr>
          <p:cNvSpPr txBox="1"/>
          <p:nvPr/>
        </p:nvSpPr>
        <p:spPr>
          <a:xfrm>
            <a:off x="205304" y="2560444"/>
            <a:ext cx="7419177" cy="3477875"/>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Network-based IDS use multiple security appliances. One of the important tasks performed by NIDS is to maintain the log of detected network traffic data or any detected suspicious activity. </a:t>
            </a:r>
          </a:p>
          <a:p>
            <a:pPr marL="285750" indent="-285750" algn="just">
              <a:buFont typeface="Arial" panose="020B0604020202020204" pitchFamily="34" charset="0"/>
              <a:buChar char="•"/>
            </a:pPr>
            <a:endParaRPr lang="en-US" sz="2000" dirty="0">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They also perform the packet captures. Nowadays, NIDS have become more and more complex and integrate various types and operational modes. Organizations use NIDS, which may combine anomaly based detection, stateful protocol analysis, signature-based detection, as such integration increases the accuracy of detection. </a:t>
            </a:r>
            <a:endParaRPr lang="en-US" sz="2000" dirty="0">
              <a:latin typeface="Roboto" panose="02000000000000000000" pitchFamily="2" charset="0"/>
            </a:endParaRPr>
          </a:p>
        </p:txBody>
      </p:sp>
      <p:sp>
        <p:nvSpPr>
          <p:cNvPr id="8" name="Title 1">
            <a:extLst>
              <a:ext uri="{FF2B5EF4-FFF2-40B4-BE49-F238E27FC236}">
                <a16:creationId xmlns:a16="http://schemas.microsoft.com/office/drawing/2014/main" id="{5349E2E4-1D94-7014-B1E1-6B02B6A50B55}"/>
              </a:ext>
            </a:extLst>
          </p:cNvPr>
          <p:cNvSpPr>
            <a:spLocks noGrp="1"/>
          </p:cNvSpPr>
          <p:nvPr>
            <p:ph type="title"/>
          </p:nvPr>
        </p:nvSpPr>
        <p:spPr>
          <a:xfrm>
            <a:off x="205305" y="1556153"/>
            <a:ext cx="7829223" cy="792656"/>
          </a:xfrm>
        </p:spPr>
        <p:txBody>
          <a:bodyPr anchor="b">
            <a:normAutofit fontScale="90000"/>
          </a:bodyPr>
          <a:lstStyle/>
          <a:p>
            <a:r>
              <a:rPr lang="en-US" sz="4400" b="1" dirty="0">
                <a:latin typeface="Arial Black" panose="020B0A04020102020204" pitchFamily="34" charset="0"/>
              </a:rPr>
              <a:t>Network-based Intrusion Detection System (NIDS) </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12E6F51A-0235-81B1-E410-68B30BCAF1E6}"/>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CE2B9C67-2478-62BC-3191-552EB8F0EAA1}"/>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352DA63A-2D70-DAAC-44C9-CE420998D7C7}"/>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AB0C06C8-D81F-C76B-EEC7-EAFA67B27FF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9742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6400D-863C-EA4F-F7B8-5B7A979D7D2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9CB90B8-40C3-A418-105E-79C9565204B4}"/>
              </a:ext>
            </a:extLst>
          </p:cNvPr>
          <p:cNvSpPr>
            <a:spLocks noGrp="1"/>
          </p:cNvSpPr>
          <p:nvPr>
            <p:ph type="title"/>
          </p:nvPr>
        </p:nvSpPr>
        <p:spPr>
          <a:xfrm>
            <a:off x="205305" y="795650"/>
            <a:ext cx="7732942" cy="792656"/>
          </a:xfrm>
        </p:spPr>
        <p:txBody>
          <a:bodyPr anchor="b">
            <a:normAutofit fontScale="90000"/>
          </a:bodyPr>
          <a:lstStyle/>
          <a:p>
            <a:r>
              <a:rPr lang="en-US" sz="4400" b="1" dirty="0">
                <a:latin typeface="Arial Black" panose="020B0A04020102020204" pitchFamily="34" charset="0"/>
              </a:rPr>
              <a:t>Network-based Intrusion Detection System (NIDS) </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DE8F5AD3-4B82-3BEA-4A31-26EE30450F29}"/>
              </a:ext>
            </a:extLst>
          </p:cNvPr>
          <p:cNvSpPr txBox="1"/>
          <p:nvPr/>
        </p:nvSpPr>
        <p:spPr>
          <a:xfrm>
            <a:off x="293592" y="1815033"/>
            <a:ext cx="7563973" cy="2585323"/>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We can classify the NIDS design according to the system interactivity property. There are two kinds of NIDS:</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1" i="0" dirty="0">
                <a:effectLst/>
                <a:latin typeface="Roboto" panose="02000000000000000000" pitchFamily="2" charset="0"/>
              </a:rPr>
              <a:t>Online NIDS - </a:t>
            </a:r>
            <a:r>
              <a:rPr lang="en-US" b="0" i="0" dirty="0">
                <a:effectLst/>
                <a:latin typeface="Roboto" panose="02000000000000000000" pitchFamily="2" charset="0"/>
              </a:rPr>
              <a:t>Online NIDS commonly deal with the network data in real time by conducting an immediate traffic analysis and making a decision on the attack detection and identification. </a:t>
            </a:r>
          </a:p>
          <a:p>
            <a:pPr marL="285750" indent="-285750" algn="just">
              <a:buFont typeface="Arial" panose="020B0604020202020204" pitchFamily="34" charset="0"/>
              <a:buChar char="•"/>
            </a:pPr>
            <a:endParaRPr lang="en-US" dirty="0">
              <a:latin typeface="Roboto" panose="02000000000000000000" pitchFamily="2" charset="0"/>
            </a:endParaRPr>
          </a:p>
          <a:p>
            <a:pPr marL="285750" indent="-285750" algn="just">
              <a:buFont typeface="Arial" panose="020B0604020202020204" pitchFamily="34" charset="0"/>
              <a:buChar char="•"/>
            </a:pPr>
            <a:r>
              <a:rPr lang="en-US" b="1" i="0" dirty="0">
                <a:effectLst/>
                <a:latin typeface="Roboto" panose="02000000000000000000" pitchFamily="2" charset="0"/>
              </a:rPr>
              <a:t>Offline NIDS - </a:t>
            </a:r>
            <a:r>
              <a:rPr lang="en-US" b="0" i="0" dirty="0">
                <a:effectLst/>
                <a:latin typeface="Roboto" panose="02000000000000000000" pitchFamily="2" charset="0"/>
              </a:rPr>
              <a:t>Offline NIDS take the data that was previously logged, stored, and then passed to it for an attack identification.</a:t>
            </a:r>
          </a:p>
        </p:txBody>
      </p:sp>
      <p:sp>
        <p:nvSpPr>
          <p:cNvPr id="7" name="Hexagon 6">
            <a:extLst>
              <a:ext uri="{FF2B5EF4-FFF2-40B4-BE49-F238E27FC236}">
                <a16:creationId xmlns:a16="http://schemas.microsoft.com/office/drawing/2014/main" id="{010D2587-8EFF-4514-A67F-405C922F8D90}"/>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3BC88B37-E1FE-43C2-413A-87D988C6D81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3EA6DA04-1B6E-B985-4F15-22BA2CA9D5E5}"/>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DDD71E40-2211-8274-6C65-3C89BDAD58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60A56863-5BE5-A2F5-5A6B-B59C9C988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33962F3B-F7F4-EB52-E72D-C4D0ACE291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Tree>
    <p:extLst>
      <p:ext uri="{BB962C8B-B14F-4D97-AF65-F5344CB8AC3E}">
        <p14:creationId xmlns:p14="http://schemas.microsoft.com/office/powerpoint/2010/main" val="2255060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C1673-252F-886B-48B0-7C55E4E745F4}"/>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4639B8AD-5001-0759-FC03-6DADEE6D6F1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A157857-295A-6A75-83DC-9C748E7BC163}"/>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FA85AE2-A880-8003-AE87-858A143F5129}"/>
              </a:ext>
            </a:extLst>
          </p:cNvPr>
          <p:cNvSpPr txBox="1"/>
          <p:nvPr/>
        </p:nvSpPr>
        <p:spPr>
          <a:xfrm>
            <a:off x="205304" y="2560444"/>
            <a:ext cx="8304712" cy="4093428"/>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There are few limitations to the network-based IDS, such as inability to detect encrypted information. In such cases, they should be used before information is encrypted or after it is decrypted. </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When there exists a high traffic load on the network, the network-based IDS may fail to perform the full analysis. Also, in this case network-based IDS are not capable of detecting different types of attack, such as DDoS or working with different device versions. </a:t>
            </a:r>
          </a:p>
          <a:p>
            <a:pPr marL="285750" indent="-285750" algn="just">
              <a:buFont typeface="Arial" panose="020B0604020202020204" pitchFamily="34" charset="0"/>
              <a:buChar char="•"/>
            </a:pPr>
            <a:endParaRPr lang="en-US" sz="2000" dirty="0">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When analysis needs to be performed on traffic between various types of servers, which may have different types of configuration and communication characteristics, the accuracy of detection may drop down.</a:t>
            </a:r>
            <a:endParaRPr lang="en-US" sz="2000" dirty="0">
              <a:latin typeface="Roboto" panose="02000000000000000000" pitchFamily="2" charset="0"/>
            </a:endParaRPr>
          </a:p>
        </p:txBody>
      </p:sp>
      <p:sp>
        <p:nvSpPr>
          <p:cNvPr id="8" name="Title 1">
            <a:extLst>
              <a:ext uri="{FF2B5EF4-FFF2-40B4-BE49-F238E27FC236}">
                <a16:creationId xmlns:a16="http://schemas.microsoft.com/office/drawing/2014/main" id="{4BCA0912-274C-4C28-50D3-6951DAD857D5}"/>
              </a:ext>
            </a:extLst>
          </p:cNvPr>
          <p:cNvSpPr>
            <a:spLocks noGrp="1"/>
          </p:cNvSpPr>
          <p:nvPr>
            <p:ph type="title"/>
          </p:nvPr>
        </p:nvSpPr>
        <p:spPr>
          <a:xfrm>
            <a:off x="205305" y="1556153"/>
            <a:ext cx="7829223" cy="792656"/>
          </a:xfrm>
        </p:spPr>
        <p:txBody>
          <a:bodyPr anchor="b">
            <a:normAutofit fontScale="90000"/>
          </a:bodyPr>
          <a:lstStyle/>
          <a:p>
            <a:r>
              <a:rPr lang="en-US" sz="4400" b="1" dirty="0">
                <a:latin typeface="Arial Black" panose="020B0A04020102020204" pitchFamily="34" charset="0"/>
              </a:rPr>
              <a:t>Network-based Intrusion Detection System (NIDS) </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A8CED201-EA7B-94DE-5699-53E1C26AFC31}"/>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E62C127E-5DD7-D6DD-4C36-A8FFDC5ACA18}"/>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66B4CCFD-17E7-47EF-B7FD-625FBC75B87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55478591-1C39-06AC-2A85-2F635CC9FDA5}"/>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684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B48E6-E2E1-9BD0-49EE-31536488D2C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E126F63-0606-562F-0910-4F0627F3EF92}"/>
              </a:ext>
            </a:extLst>
          </p:cNvPr>
          <p:cNvSpPr>
            <a:spLocks noGrp="1"/>
          </p:cNvSpPr>
          <p:nvPr>
            <p:ph type="title"/>
          </p:nvPr>
        </p:nvSpPr>
        <p:spPr>
          <a:xfrm>
            <a:off x="205305" y="795650"/>
            <a:ext cx="7732942" cy="792656"/>
          </a:xfrm>
        </p:spPr>
        <p:txBody>
          <a:bodyPr anchor="b">
            <a:normAutofit fontScale="90000"/>
          </a:bodyPr>
          <a:lstStyle/>
          <a:p>
            <a:r>
              <a:rPr lang="en-US" sz="4400" b="1" dirty="0">
                <a:latin typeface="Arial Black" panose="020B0A04020102020204" pitchFamily="34" charset="0"/>
              </a:rPr>
              <a:t>Wireless Intrusion Detection System</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74F82E0D-B45C-D989-932A-B7D387366435}"/>
              </a:ext>
            </a:extLst>
          </p:cNvPr>
          <p:cNvSpPr txBox="1"/>
          <p:nvPr/>
        </p:nvSpPr>
        <p:spPr>
          <a:xfrm>
            <a:off x="293592" y="1815033"/>
            <a:ext cx="7563973" cy="4524315"/>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Wireless Intrusion Detection System (WIDS) examines the wireless network traffic for any suspicious activity on the network. In addition, they analyze the wireless networking protocols. Wireless IDS can investigate only one channel at a time, hence they perform sampling of traffic, whereas network-based IDS analyze packets in segments. </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As wireless IDS perform detection channel by channel, there exists a big possibility of error or bypassing any malicious activity. In order to avoid such errors, sensors usually work in parallel with many channels, monitoring each channel for some amount of time and then shifting to another channel. Sensors employed in wireless IDS could be classified into dedicated sensors and bundled sensors. </a:t>
            </a:r>
          </a:p>
          <a:p>
            <a:pPr marL="285750" indent="-285750" algn="just">
              <a:buFont typeface="Arial" panose="020B0604020202020204" pitchFamily="34" charset="0"/>
              <a:buChar char="•"/>
            </a:pPr>
            <a:endParaRPr lang="en-US" b="0" i="0" dirty="0">
              <a:effectLst/>
              <a:latin typeface="Roboto" panose="02000000000000000000" pitchFamily="2" charset="0"/>
            </a:endParaRPr>
          </a:p>
          <a:p>
            <a:pPr marL="285750" indent="-285750" algn="just">
              <a:buFont typeface="Arial" panose="020B0604020202020204" pitchFamily="34" charset="0"/>
              <a:buChar char="•"/>
            </a:pPr>
            <a:r>
              <a:rPr lang="en-US" b="0" i="0" dirty="0">
                <a:effectLst/>
                <a:latin typeface="Roboto" panose="02000000000000000000" pitchFamily="2" charset="0"/>
              </a:rPr>
              <a:t>Unlike bundled ones, dedicated sensors are not capable to pass data from a source to a destination but typically provide stronger detection capabilities. Dedicated sensors are typically costlier than bundled. </a:t>
            </a:r>
          </a:p>
        </p:txBody>
      </p:sp>
      <p:sp>
        <p:nvSpPr>
          <p:cNvPr id="7" name="Hexagon 6">
            <a:extLst>
              <a:ext uri="{FF2B5EF4-FFF2-40B4-BE49-F238E27FC236}">
                <a16:creationId xmlns:a16="http://schemas.microsoft.com/office/drawing/2014/main" id="{9A12D5E9-6C80-C308-B835-458235915A9F}"/>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1BAB748A-1A35-9F7A-A1EB-A770E8D33EA4}"/>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834C5016-4AC6-986E-5F6B-9A4416C78ABD}"/>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B30C396B-AD12-3146-E3A2-D4090ED74A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35288DE6-4A65-E671-316E-75C994022A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AF28341B-7C9B-C43A-F9F6-4F2330C5EE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Tree>
    <p:extLst>
      <p:ext uri="{BB962C8B-B14F-4D97-AF65-F5344CB8AC3E}">
        <p14:creationId xmlns:p14="http://schemas.microsoft.com/office/powerpoint/2010/main" val="293353978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E2394-C61F-03A3-1EEC-85F90F0ABB9B}"/>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2194EDC7-0250-8DDE-6565-C5491175034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A722B02-07FF-4582-880D-27DE1DE863AA}"/>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D4642F6-C8E4-5760-4526-046437F95E8E}"/>
              </a:ext>
            </a:extLst>
          </p:cNvPr>
          <p:cNvSpPr txBox="1"/>
          <p:nvPr/>
        </p:nvSpPr>
        <p:spPr>
          <a:xfrm>
            <a:off x="205302" y="1830146"/>
            <a:ext cx="8468797" cy="4708981"/>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Wireless IDS also perform the task of logging the information about the detected activity and can monitor different types of attacks related to wireless protocols. Using a combination of different detection systems, an organization can improve a detection capability of wireless IDS, for example by use of triangulation, which has a capability to detect a physical location of a threat.</a:t>
            </a:r>
          </a:p>
          <a:p>
            <a:pPr marL="285750" indent="-285750" algn="just">
              <a:buFont typeface="Arial" panose="020B0604020202020204" pitchFamily="34" charset="0"/>
              <a:buChar char="•"/>
            </a:pPr>
            <a:endParaRPr lang="en-US" sz="2000" b="0" i="0" dirty="0">
              <a:effectLst/>
              <a:latin typeface="Roboto" panose="02000000000000000000" pitchFamily="2" charset="0"/>
            </a:endParaRPr>
          </a:p>
          <a:p>
            <a:pPr marL="285750" indent="-285750" algn="just">
              <a:buFont typeface="Arial" panose="020B0604020202020204" pitchFamily="34" charset="0"/>
              <a:buChar char="•"/>
            </a:pPr>
            <a:r>
              <a:rPr lang="en-US" sz="2000" b="0" i="0" dirty="0">
                <a:effectLst/>
                <a:latin typeface="Roboto" panose="02000000000000000000" pitchFamily="2" charset="0"/>
              </a:rPr>
              <a:t>Though wireless IDS commonly demonstrate good detection capabilities, limitations still exist. There are some kinds of activities, which typically cannot be detected by wireless IDS, such as attacks that require passive monitoring and offline processing, DDoS attacks, and some of the physical attacks. Even with these limitations, wireless IDS can also offer intrusion prevention capabilities; sensors in wireless IDS can send signal to end points or switches, which are located at the wired network; and these devices can block the suspicious activities.</a:t>
            </a:r>
            <a:endParaRPr lang="en-US" sz="2000" dirty="0">
              <a:latin typeface="Roboto" panose="02000000000000000000" pitchFamily="2" charset="0"/>
            </a:endParaRPr>
          </a:p>
        </p:txBody>
      </p:sp>
      <p:sp>
        <p:nvSpPr>
          <p:cNvPr id="8" name="Title 1">
            <a:extLst>
              <a:ext uri="{FF2B5EF4-FFF2-40B4-BE49-F238E27FC236}">
                <a16:creationId xmlns:a16="http://schemas.microsoft.com/office/drawing/2014/main" id="{133B6840-9703-12A5-50BD-904DCD01A7CB}"/>
              </a:ext>
            </a:extLst>
          </p:cNvPr>
          <p:cNvSpPr>
            <a:spLocks noGrp="1"/>
          </p:cNvSpPr>
          <p:nvPr>
            <p:ph type="title"/>
          </p:nvPr>
        </p:nvSpPr>
        <p:spPr>
          <a:xfrm>
            <a:off x="205303" y="838073"/>
            <a:ext cx="7829223" cy="792656"/>
          </a:xfrm>
        </p:spPr>
        <p:txBody>
          <a:bodyPr anchor="b">
            <a:normAutofit fontScale="90000"/>
          </a:bodyPr>
          <a:lstStyle/>
          <a:p>
            <a:r>
              <a:rPr lang="en-US" sz="4400" b="1" dirty="0">
                <a:latin typeface="Arial Black" panose="020B0A04020102020204" pitchFamily="34" charset="0"/>
              </a:rPr>
              <a:t>Wireless Intrusion Detection System</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E4350878-DC37-1E93-0DC2-7CB696930B16}"/>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EB28F592-43C3-D0B4-961B-9FFFFC870C70}"/>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7C3662C9-B2FD-1CD0-1FCA-703A9253A2D5}"/>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2CF5002-427A-AEE9-144D-AAF6F8BF86CB}"/>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8670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62240-67A4-5D0C-50D7-CF8E593EFA7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F7A1560-9A91-F8FA-5C97-AAAED2F7E8EB}"/>
              </a:ext>
            </a:extLst>
          </p:cNvPr>
          <p:cNvSpPr>
            <a:spLocks noGrp="1"/>
          </p:cNvSpPr>
          <p:nvPr>
            <p:ph type="title"/>
          </p:nvPr>
        </p:nvSpPr>
        <p:spPr>
          <a:xfrm>
            <a:off x="205305" y="795650"/>
            <a:ext cx="7732942" cy="792656"/>
          </a:xfrm>
        </p:spPr>
        <p:txBody>
          <a:bodyPr anchor="b">
            <a:normAutofit fontScale="90000"/>
          </a:bodyPr>
          <a:lstStyle/>
          <a:p>
            <a:r>
              <a:rPr lang="en-US" sz="4400" b="1" dirty="0">
                <a:latin typeface="Arial Black" panose="020B0A04020102020204" pitchFamily="34" charset="0"/>
              </a:rPr>
              <a:t>Network Behavior Analysis (NBA) System</a:t>
            </a:r>
            <a:endParaRPr lang="en-US" b="1" dirty="0">
              <a:latin typeface="Arial Black" panose="020B0A04020102020204" pitchFamily="34" charset="0"/>
            </a:endParaRPr>
          </a:p>
        </p:txBody>
      </p:sp>
      <p:sp>
        <p:nvSpPr>
          <p:cNvPr id="6" name="TextBox 5">
            <a:extLst>
              <a:ext uri="{FF2B5EF4-FFF2-40B4-BE49-F238E27FC236}">
                <a16:creationId xmlns:a16="http://schemas.microsoft.com/office/drawing/2014/main" id="{8E7331E6-2313-E0F8-4274-DEDCA1F1F0DA}"/>
              </a:ext>
            </a:extLst>
          </p:cNvPr>
          <p:cNvSpPr txBox="1"/>
          <p:nvPr/>
        </p:nvSpPr>
        <p:spPr>
          <a:xfrm>
            <a:off x="293592" y="1815033"/>
            <a:ext cx="8126511" cy="4524315"/>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Roboto" panose="02000000000000000000" pitchFamily="2" charset="0"/>
              </a:rPr>
              <a:t>Network Behavior Analysis (NBA) System is an extension of network-based IDS that commonly has sensors and consoles, and possibly specialized servers called analyzers. They might have some of the sensors that are used in it, complemented with some additional sensors and consoles. </a:t>
            </a:r>
          </a:p>
          <a:p>
            <a:pPr marL="285750" indent="-285750" algn="just">
              <a:buFont typeface="Arial" panose="020B0604020202020204" pitchFamily="34" charset="0"/>
              <a:buChar char="•"/>
            </a:pPr>
            <a:r>
              <a:rPr lang="en-US" b="0" i="0" dirty="0">
                <a:effectLst/>
                <a:latin typeface="Roboto" panose="02000000000000000000" pitchFamily="2" charset="0"/>
              </a:rPr>
              <a:t>Sensors involved in NBA systems are similar to sensors in network-based IDS. Also, they typically inspect the packets from the one or more network segments, and other sensors inspect the network information gathered from the routers and other physical devices used in the network. </a:t>
            </a:r>
          </a:p>
          <a:p>
            <a:pPr marL="285750" indent="-285750" algn="just">
              <a:buFont typeface="Arial" panose="020B0604020202020204" pitchFamily="34" charset="0"/>
              <a:buChar char="•"/>
            </a:pPr>
            <a:r>
              <a:rPr lang="en-US" b="0" i="0" dirty="0">
                <a:effectLst/>
                <a:latin typeface="Roboto" panose="02000000000000000000" pitchFamily="2" charset="0"/>
              </a:rPr>
              <a:t>The main NBA goal is to improve the system analysis capabilities by increasing the amount of information to analyze. Commonly, NBA systems provide excellent detection capabilities, which include detection of attacks such as DoS, worms that spread quickly through the networks, scanning of anonymous data flow, and things that come under policy violations. They have a great feature of logging the data related to any unusual activities. Frequently, they may have the </a:t>
            </a:r>
            <a:r>
              <a:rPr lang="en-US" b="0" i="0" dirty="0" err="1">
                <a:effectLst/>
                <a:latin typeface="Roboto" panose="02000000000000000000" pitchFamily="2" charset="0"/>
              </a:rPr>
              <a:t>capabil</a:t>
            </a:r>
            <a:r>
              <a:rPr lang="en-US" dirty="0" err="1">
                <a:latin typeface="Roboto" panose="02000000000000000000" pitchFamily="2" charset="0"/>
              </a:rPr>
              <a:t>i</a:t>
            </a:r>
            <a:r>
              <a:rPr lang="en-US" b="0" i="0" dirty="0" err="1">
                <a:effectLst/>
                <a:latin typeface="Roboto" panose="02000000000000000000" pitchFamily="2" charset="0"/>
              </a:rPr>
              <a:t>ity</a:t>
            </a:r>
            <a:r>
              <a:rPr lang="en-US" b="0" i="0" dirty="0">
                <a:effectLst/>
                <a:latin typeface="Roboto" panose="02000000000000000000" pitchFamily="2" charset="0"/>
              </a:rPr>
              <a:t> to find origin of the threat by performing a series of observed events.</a:t>
            </a:r>
            <a:endParaRPr lang="en-US" dirty="0">
              <a:latin typeface="Roboto" panose="02000000000000000000" pitchFamily="2" charset="0"/>
            </a:endParaRPr>
          </a:p>
        </p:txBody>
      </p:sp>
      <p:sp>
        <p:nvSpPr>
          <p:cNvPr id="7" name="Hexagon 6">
            <a:extLst>
              <a:ext uri="{FF2B5EF4-FFF2-40B4-BE49-F238E27FC236}">
                <a16:creationId xmlns:a16="http://schemas.microsoft.com/office/drawing/2014/main" id="{26A98530-38C4-823E-C495-94F690092C7B}"/>
              </a:ext>
            </a:extLst>
          </p:cNvPr>
          <p:cNvSpPr/>
          <p:nvPr/>
        </p:nvSpPr>
        <p:spPr>
          <a:xfrm rot="5400000">
            <a:off x="8704735" y="2502977"/>
            <a:ext cx="1560326" cy="1380288"/>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3E391176-6B5F-B67A-EB50-CFA2B5B4E933}"/>
              </a:ext>
            </a:extLst>
          </p:cNvPr>
          <p:cNvSpPr/>
          <p:nvPr/>
        </p:nvSpPr>
        <p:spPr>
          <a:xfrm rot="5400000">
            <a:off x="10223913" y="2502977"/>
            <a:ext cx="1560327" cy="1380289"/>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B5E91B58-CFB7-6912-894A-E99D704B8F1E}"/>
              </a:ext>
            </a:extLst>
          </p:cNvPr>
          <p:cNvSpPr/>
          <p:nvPr/>
        </p:nvSpPr>
        <p:spPr>
          <a:xfrm rot="5400000">
            <a:off x="9459910" y="1189749"/>
            <a:ext cx="1560327" cy="1380289"/>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01B8D01E-7455-DFC2-97F8-883E16E3610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058142" y="2721877"/>
            <a:ext cx="853511" cy="853511"/>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B68B368D-CCFF-6C1F-9961-312054E8C63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599330" y="2809979"/>
            <a:ext cx="809491" cy="80949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3BFEEE2E-680F-5E67-0D74-7BDC05E5824C}"/>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823319" y="1504490"/>
            <a:ext cx="833507" cy="833507"/>
          </a:xfrm>
          <a:prstGeom prst="rect">
            <a:avLst/>
          </a:prstGeom>
        </p:spPr>
      </p:pic>
    </p:spTree>
    <p:extLst>
      <p:ext uri="{BB962C8B-B14F-4D97-AF65-F5344CB8AC3E}">
        <p14:creationId xmlns:p14="http://schemas.microsoft.com/office/powerpoint/2010/main" val="263013339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049AC-9B65-3028-ABC0-55A3E25AEEFA}"/>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83B9B3DD-11AD-44C4-9513-FCFB329F992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43B4CEC-1F69-3476-91EF-3CD355753D77}"/>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247AD5C-5AF6-4155-D39F-CD96F0B24E83}"/>
              </a:ext>
            </a:extLst>
          </p:cNvPr>
          <p:cNvSpPr>
            <a:spLocks noGrp="1"/>
          </p:cNvSpPr>
          <p:nvPr>
            <p:ph type="title"/>
          </p:nvPr>
        </p:nvSpPr>
        <p:spPr>
          <a:xfrm>
            <a:off x="214928" y="412915"/>
            <a:ext cx="7829223" cy="792656"/>
          </a:xfrm>
        </p:spPr>
        <p:txBody>
          <a:bodyPr anchor="b">
            <a:normAutofit/>
          </a:bodyPr>
          <a:lstStyle/>
          <a:p>
            <a:r>
              <a:rPr lang="en-US" sz="4400" b="1" dirty="0">
                <a:latin typeface="Arial Black" panose="020B0A04020102020204" pitchFamily="34" charset="0"/>
              </a:rPr>
              <a:t>Comparative Summary</a:t>
            </a:r>
            <a:endParaRPr lang="en-US" b="1" dirty="0">
              <a:latin typeface="Arial Black" panose="020B0A04020102020204" pitchFamily="34" charset="0"/>
            </a:endParaRPr>
          </a:p>
        </p:txBody>
      </p:sp>
      <p:sp>
        <p:nvSpPr>
          <p:cNvPr id="9" name="Hexagon 8">
            <a:extLst>
              <a:ext uri="{FF2B5EF4-FFF2-40B4-BE49-F238E27FC236}">
                <a16:creationId xmlns:a16="http://schemas.microsoft.com/office/drawing/2014/main" id="{A5E3AA70-E06F-1C57-6695-659E4EDD597C}"/>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CD3865CC-C6D6-D556-525F-A50500223029}"/>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EDAE5784-9867-967B-87AD-4E99CE5B566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0DF9B21A-A18B-13DD-FB53-7198CDDE67D2}"/>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6D950AA-A769-80CD-2242-B6B25225C64F}"/>
              </a:ext>
            </a:extLst>
          </p:cNvPr>
          <p:cNvSpPr txBox="1"/>
          <p:nvPr/>
        </p:nvSpPr>
        <p:spPr>
          <a:xfrm>
            <a:off x="3207294" y="1253166"/>
            <a:ext cx="1844489" cy="461665"/>
          </a:xfrm>
          <a:prstGeom prst="rect">
            <a:avLst/>
          </a:prstGeom>
          <a:noFill/>
        </p:spPr>
        <p:txBody>
          <a:bodyPr wrap="square">
            <a:spAutoFit/>
          </a:bodyPr>
          <a:lstStyle/>
          <a:p>
            <a:r>
              <a:rPr lang="en-US" sz="2400" b="1" dirty="0">
                <a:solidFill>
                  <a:srgbClr val="FF0000"/>
                </a:solidFill>
                <a:latin typeface="Arial Black" panose="020B0A04020102020204" pitchFamily="34" charset="0"/>
              </a:rPr>
              <a:t>Features</a:t>
            </a:r>
            <a:endParaRPr lang="en-US" sz="2400" dirty="0">
              <a:solidFill>
                <a:srgbClr val="FF0000"/>
              </a:solidFill>
            </a:endParaRPr>
          </a:p>
        </p:txBody>
      </p:sp>
      <p:pic>
        <p:nvPicPr>
          <p:cNvPr id="3" name="Picture 2">
            <a:extLst>
              <a:ext uri="{FF2B5EF4-FFF2-40B4-BE49-F238E27FC236}">
                <a16:creationId xmlns:a16="http://schemas.microsoft.com/office/drawing/2014/main" id="{072D8186-BFFB-6C7F-7006-A87A31783D73}"/>
              </a:ext>
            </a:extLst>
          </p:cNvPr>
          <p:cNvPicPr>
            <a:picLocks noChangeAspect="1"/>
          </p:cNvPicPr>
          <p:nvPr/>
        </p:nvPicPr>
        <p:blipFill>
          <a:blip r:embed="rId3"/>
          <a:stretch>
            <a:fillRect/>
          </a:stretch>
        </p:blipFill>
        <p:spPr>
          <a:xfrm>
            <a:off x="299316" y="2097061"/>
            <a:ext cx="8408114" cy="3247995"/>
          </a:xfrm>
          <a:prstGeom prst="rect">
            <a:avLst/>
          </a:prstGeom>
        </p:spPr>
      </p:pic>
    </p:spTree>
    <p:extLst>
      <p:ext uri="{BB962C8B-B14F-4D97-AF65-F5344CB8AC3E}">
        <p14:creationId xmlns:p14="http://schemas.microsoft.com/office/powerpoint/2010/main" val="31726824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81854AEA-6735-45BE-EB88-AA3C84324C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62C1237-C24D-BAAF-9A2B-85E25867D3FB}"/>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B01FB5B-2D66-7C44-3341-EF2E2139F606}"/>
              </a:ext>
            </a:extLst>
          </p:cNvPr>
          <p:cNvSpPr txBox="1"/>
          <p:nvPr/>
        </p:nvSpPr>
        <p:spPr>
          <a:xfrm>
            <a:off x="205304" y="2560444"/>
            <a:ext cx="7419177" cy="3785652"/>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These abnormal or malicious activities can be invoked by authorized or unauthorized users. An IDS has to determine which of these activities should be flagged, or in other words, an IDS aims at classifying all activities into normal and not normal with a possible identification of the abnormal ones. </a:t>
            </a:r>
          </a:p>
          <a:p>
            <a:pPr marL="285750" indent="-285750" algn="just">
              <a:buFont typeface="Arial" panose="020B0604020202020204" pitchFamily="34" charset="0"/>
              <a:buChar char="•"/>
            </a:pPr>
            <a:r>
              <a:rPr lang="en-US" sz="2000" b="0" i="0" dirty="0">
                <a:effectLst/>
                <a:latin typeface="Roboto" panose="02000000000000000000" pitchFamily="2" charset="0"/>
              </a:rPr>
              <a:t>To accomplish this goal, an IDS should implement certain analytical procedures. Using its classification methodology, IDS can analyze the activities and either flag or log the invalid actions as possible intrusions.</a:t>
            </a:r>
          </a:p>
          <a:p>
            <a:pPr marL="285750" indent="-285750" algn="just">
              <a:buFont typeface="Arial" panose="020B0604020202020204" pitchFamily="34" charset="0"/>
              <a:buChar char="•"/>
            </a:pPr>
            <a:r>
              <a:rPr lang="en-US" sz="2000" b="0" i="0" dirty="0">
                <a:effectLst/>
                <a:latin typeface="Roboto" panose="02000000000000000000" pitchFamily="2" charset="0"/>
              </a:rPr>
              <a:t>These invalid actions can then be passed to an intrusion prevention system (IPS), such as a firewall, or to a system administrator for further reviews and actions.</a:t>
            </a:r>
            <a:endParaRPr lang="en-US" sz="2000" dirty="0"/>
          </a:p>
        </p:txBody>
      </p:sp>
      <p:sp>
        <p:nvSpPr>
          <p:cNvPr id="8" name="Title 1">
            <a:extLst>
              <a:ext uri="{FF2B5EF4-FFF2-40B4-BE49-F238E27FC236}">
                <a16:creationId xmlns:a16="http://schemas.microsoft.com/office/drawing/2014/main" id="{C2693EC5-0884-9ADC-9035-6AFB4DD69C92}"/>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Definition</a:t>
            </a:r>
          </a:p>
        </p:txBody>
      </p:sp>
      <p:sp>
        <p:nvSpPr>
          <p:cNvPr id="9" name="Hexagon 8">
            <a:extLst>
              <a:ext uri="{FF2B5EF4-FFF2-40B4-BE49-F238E27FC236}">
                <a16:creationId xmlns:a16="http://schemas.microsoft.com/office/drawing/2014/main" id="{CF237C2B-5A50-24B6-C9FE-058DE28F7E6E}"/>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09DDAC56-F425-09A5-0BAB-A7CCDB7B5FC0}"/>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011BFEC7-BFF1-71B4-507B-D955208E24A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00115E1A-FA63-F3B0-5E4F-031E4F7A1C7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845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417698"/>
            <a:ext cx="7732942" cy="792656"/>
          </a:xfrm>
        </p:spPr>
        <p:txBody>
          <a:bodyPr anchor="b">
            <a:normAutofit/>
          </a:bodyPr>
          <a:lstStyle/>
          <a:p>
            <a:r>
              <a:rPr lang="en-US" sz="4400" b="1" dirty="0">
                <a:latin typeface="Arial Black" panose="020B0A04020102020204" pitchFamily="34" charset="0"/>
              </a:rPr>
              <a:t>Comparative Summary</a:t>
            </a:r>
            <a:endParaRPr lang="en-US" b="1" dirty="0">
              <a:latin typeface="Arial Black" panose="020B0A04020102020204" pitchFamily="34" charset="0"/>
            </a:endParaRP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5" name="TextBox 4">
            <a:extLst>
              <a:ext uri="{FF2B5EF4-FFF2-40B4-BE49-F238E27FC236}">
                <a16:creationId xmlns:a16="http://schemas.microsoft.com/office/drawing/2014/main" id="{13001B4C-5B9E-3F70-1862-FBCFFC6E8BBF}"/>
              </a:ext>
            </a:extLst>
          </p:cNvPr>
          <p:cNvSpPr txBox="1"/>
          <p:nvPr/>
        </p:nvSpPr>
        <p:spPr>
          <a:xfrm>
            <a:off x="2795948" y="1210354"/>
            <a:ext cx="6114288" cy="369332"/>
          </a:xfrm>
          <a:prstGeom prst="rect">
            <a:avLst/>
          </a:prstGeom>
          <a:noFill/>
        </p:spPr>
        <p:txBody>
          <a:bodyPr wrap="square">
            <a:spAutoFit/>
          </a:bodyPr>
          <a:lstStyle/>
          <a:p>
            <a:r>
              <a:rPr lang="en-US" sz="1800" b="1" dirty="0">
                <a:solidFill>
                  <a:srgbClr val="FF0000"/>
                </a:solidFill>
                <a:latin typeface="Arial Black" panose="020B0A04020102020204" pitchFamily="34" charset="0"/>
              </a:rPr>
              <a:t>Configuration</a:t>
            </a:r>
            <a:endParaRPr lang="en-US" sz="1800" dirty="0">
              <a:solidFill>
                <a:srgbClr val="FF0000"/>
              </a:solidFill>
            </a:endParaRPr>
          </a:p>
        </p:txBody>
      </p:sp>
      <p:pic>
        <p:nvPicPr>
          <p:cNvPr id="10" name="Picture 9">
            <a:extLst>
              <a:ext uri="{FF2B5EF4-FFF2-40B4-BE49-F238E27FC236}">
                <a16:creationId xmlns:a16="http://schemas.microsoft.com/office/drawing/2014/main" id="{5EE51C7E-74FD-9919-7C2B-0343B9F838D9}"/>
              </a:ext>
            </a:extLst>
          </p:cNvPr>
          <p:cNvPicPr>
            <a:picLocks noChangeAspect="1"/>
          </p:cNvPicPr>
          <p:nvPr/>
        </p:nvPicPr>
        <p:blipFill>
          <a:blip r:embed="rId8"/>
          <a:stretch>
            <a:fillRect/>
          </a:stretch>
        </p:blipFill>
        <p:spPr>
          <a:xfrm>
            <a:off x="912605" y="1588306"/>
            <a:ext cx="6762387" cy="5167550"/>
          </a:xfrm>
          <a:prstGeom prst="rect">
            <a:avLst/>
          </a:prstGeom>
        </p:spPr>
      </p:pic>
    </p:spTree>
    <p:extLst>
      <p:ext uri="{BB962C8B-B14F-4D97-AF65-F5344CB8AC3E}">
        <p14:creationId xmlns:p14="http://schemas.microsoft.com/office/powerpoint/2010/main" val="827313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A03664-2379-8DC3-65C1-E0B5D25C6461}"/>
              </a:ext>
            </a:extLst>
          </p:cNvPr>
          <p:cNvSpPr txBox="1">
            <a:spLocks/>
          </p:cNvSpPr>
          <p:nvPr/>
        </p:nvSpPr>
        <p:spPr>
          <a:xfrm>
            <a:off x="209107" y="417698"/>
            <a:ext cx="7732942" cy="7926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Arial Black" panose="020B0A04020102020204" pitchFamily="34" charset="0"/>
              </a:rPr>
              <a:t>Comparative Summary</a:t>
            </a:r>
            <a:endParaRPr lang="en-US" b="1" dirty="0">
              <a:latin typeface="Arial Black" panose="020B0A04020102020204" pitchFamily="34" charset="0"/>
            </a:endParaRPr>
          </a:p>
        </p:txBody>
      </p:sp>
      <p:sp>
        <p:nvSpPr>
          <p:cNvPr id="4" name="TextBox 3">
            <a:extLst>
              <a:ext uri="{FF2B5EF4-FFF2-40B4-BE49-F238E27FC236}">
                <a16:creationId xmlns:a16="http://schemas.microsoft.com/office/drawing/2014/main" id="{F3E472E8-B947-7117-D414-8BA385877CF6}"/>
              </a:ext>
            </a:extLst>
          </p:cNvPr>
          <p:cNvSpPr txBox="1"/>
          <p:nvPr/>
        </p:nvSpPr>
        <p:spPr>
          <a:xfrm>
            <a:off x="2762234" y="1238860"/>
            <a:ext cx="6839712" cy="369332"/>
          </a:xfrm>
          <a:prstGeom prst="rect">
            <a:avLst/>
          </a:prstGeom>
          <a:noFill/>
        </p:spPr>
        <p:txBody>
          <a:bodyPr wrap="square">
            <a:spAutoFit/>
          </a:bodyPr>
          <a:lstStyle/>
          <a:p>
            <a:r>
              <a:rPr lang="en-US" sz="1800" b="1" dirty="0">
                <a:solidFill>
                  <a:srgbClr val="FF0000"/>
                </a:solidFill>
                <a:latin typeface="Arial Black" panose="020B0A04020102020204" pitchFamily="34" charset="0"/>
              </a:rPr>
              <a:t>HIDS vs NIDS</a:t>
            </a:r>
            <a:endParaRPr lang="en-US" sz="1800" dirty="0">
              <a:solidFill>
                <a:srgbClr val="FF0000"/>
              </a:solidFill>
            </a:endParaRPr>
          </a:p>
        </p:txBody>
      </p:sp>
      <p:pic>
        <p:nvPicPr>
          <p:cNvPr id="12" name="Picture 11">
            <a:extLst>
              <a:ext uri="{FF2B5EF4-FFF2-40B4-BE49-F238E27FC236}">
                <a16:creationId xmlns:a16="http://schemas.microsoft.com/office/drawing/2014/main" id="{EF298C70-3EE1-850F-BB23-E91A70C00144}"/>
              </a:ext>
            </a:extLst>
          </p:cNvPr>
          <p:cNvPicPr>
            <a:picLocks noChangeAspect="1"/>
          </p:cNvPicPr>
          <p:nvPr/>
        </p:nvPicPr>
        <p:blipFill>
          <a:blip r:embed="rId3"/>
          <a:stretch>
            <a:fillRect/>
          </a:stretch>
        </p:blipFill>
        <p:spPr>
          <a:xfrm>
            <a:off x="265734" y="1726904"/>
            <a:ext cx="8426293" cy="4821275"/>
          </a:xfrm>
          <a:prstGeom prst="rect">
            <a:avLst/>
          </a:prstGeom>
        </p:spPr>
      </p:pic>
    </p:spTree>
    <p:extLst>
      <p:ext uri="{BB962C8B-B14F-4D97-AF65-F5344CB8AC3E}">
        <p14:creationId xmlns:p14="http://schemas.microsoft.com/office/powerpoint/2010/main" val="1126729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fontScale="90000"/>
          </a:bodyPr>
          <a:lstStyle/>
          <a:p>
            <a:r>
              <a:rPr lang="en-US" b="1" dirty="0">
                <a:latin typeface="Arial Black" panose="020B0A04020102020204" pitchFamily="34" charset="0"/>
              </a:rPr>
              <a:t>IDS Components and Operational Ranges</a:t>
            </a:r>
            <a:endParaRPr lang="en-US" b="1" dirty="0">
              <a:latin typeface="Arial Black" panose="020B0A04020102020204" pitchFamily="34" charset="0"/>
            </a:endParaRP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504704"/>
            <a:ext cx="6570889" cy="4524315"/>
          </a:xfrm>
          <a:prstGeom prst="rect">
            <a:avLst/>
          </a:prstGeom>
        </p:spPr>
        <p:txBody>
          <a:bodyPr wrap="square">
            <a:spAutoFit/>
          </a:bodyPr>
          <a:lstStyle/>
          <a:p>
            <a:pPr algn="just"/>
            <a:r>
              <a:rPr lang="en-IN" sz="2400" b="1" dirty="0"/>
              <a:t>Data Sources</a:t>
            </a:r>
            <a:r>
              <a:rPr lang="en-IN" sz="2400" b="1" dirty="0" smtClean="0"/>
              <a:t>:</a:t>
            </a:r>
          </a:p>
          <a:p>
            <a:pPr algn="just"/>
            <a:endParaRPr lang="en-IN" sz="2400" b="1" dirty="0"/>
          </a:p>
          <a:p>
            <a:pPr algn="just">
              <a:buFont typeface="Arial" panose="020B0604020202020204" pitchFamily="34" charset="0"/>
              <a:buChar char="•"/>
            </a:pPr>
            <a:r>
              <a:rPr lang="en-IN" sz="2400" b="1" dirty="0"/>
              <a:t>Network Data:</a:t>
            </a:r>
            <a:r>
              <a:rPr lang="en-IN" sz="2400" dirty="0"/>
              <a:t> IDS can capture and </a:t>
            </a:r>
            <a:r>
              <a:rPr lang="en-IN" sz="2400" dirty="0" err="1"/>
              <a:t>analyze</a:t>
            </a:r>
            <a:r>
              <a:rPr lang="en-IN" sz="2400" dirty="0"/>
              <a:t> data from network traffic, including packet data (headers and payload), logs from network devices (routers, firewalls), and protocols like TCP, UDP, and ICMP</a:t>
            </a:r>
            <a:r>
              <a:rPr lang="en-IN" sz="2400" dirty="0" smtClean="0"/>
              <a:t>.</a:t>
            </a:r>
          </a:p>
          <a:p>
            <a:pPr algn="just"/>
            <a:endParaRPr lang="en-IN" sz="2400" dirty="0"/>
          </a:p>
          <a:p>
            <a:pPr algn="just">
              <a:buFont typeface="Arial" panose="020B0604020202020204" pitchFamily="34" charset="0"/>
              <a:buChar char="•"/>
            </a:pPr>
            <a:r>
              <a:rPr lang="en-IN" sz="2400" b="1" dirty="0"/>
              <a:t>Host Data:</a:t>
            </a:r>
            <a:r>
              <a:rPr lang="en-IN" sz="2400" dirty="0"/>
              <a:t> Host-based IDS captures data on individual machines, such as system logs, file integrity changes, or unauthorized application activity.</a:t>
            </a:r>
          </a:p>
        </p:txBody>
      </p:sp>
    </p:spTree>
    <p:extLst>
      <p:ext uri="{BB962C8B-B14F-4D97-AF65-F5344CB8AC3E}">
        <p14:creationId xmlns:p14="http://schemas.microsoft.com/office/powerpoint/2010/main" val="3198809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209107" y="1587353"/>
            <a:ext cx="9207609" cy="4893647"/>
          </a:xfrm>
          <a:prstGeom prst="rect">
            <a:avLst/>
          </a:prstGeom>
        </p:spPr>
        <p:txBody>
          <a:bodyPr wrap="square">
            <a:spAutoFit/>
          </a:bodyPr>
          <a:lstStyle/>
          <a:p>
            <a:r>
              <a:rPr lang="en-US" sz="2400" b="1" dirty="0"/>
              <a:t>Detection Engine</a:t>
            </a:r>
            <a:r>
              <a:rPr lang="en-US" sz="2400" b="1" dirty="0" smtClean="0"/>
              <a:t>:</a:t>
            </a:r>
          </a:p>
          <a:p>
            <a:endParaRPr lang="en-US" sz="2400" dirty="0"/>
          </a:p>
          <a:p>
            <a:pPr>
              <a:buFont typeface="Arial" panose="020B0604020202020204" pitchFamily="34" charset="0"/>
              <a:buChar char="•"/>
            </a:pPr>
            <a:r>
              <a:rPr lang="en-US" sz="2400" dirty="0"/>
              <a:t>This is the core component responsible for analyzing incoming data from the data sources. It uses various techniques to identify potential intrusions</a:t>
            </a:r>
            <a:r>
              <a:rPr lang="en-US" sz="2400" dirty="0" smtClean="0"/>
              <a:t>.</a:t>
            </a:r>
          </a:p>
          <a:p>
            <a:pPr>
              <a:buFont typeface="Arial" panose="020B0604020202020204" pitchFamily="34" charset="0"/>
              <a:buChar char="•"/>
            </a:pPr>
            <a:endParaRPr lang="en-US" sz="2400" dirty="0"/>
          </a:p>
          <a:p>
            <a:pPr>
              <a:buFont typeface="Arial" panose="020B0604020202020204" pitchFamily="34" charset="0"/>
              <a:buChar char="•"/>
            </a:pPr>
            <a:r>
              <a:rPr lang="en-US" sz="2400" dirty="0"/>
              <a:t>The detection engine can operate in different modes:</a:t>
            </a:r>
          </a:p>
          <a:p>
            <a:pPr marL="742950" lvl="1" indent="-285750">
              <a:buFont typeface="Arial" panose="020B0604020202020204" pitchFamily="34" charset="0"/>
              <a:buChar char="•"/>
            </a:pPr>
            <a:r>
              <a:rPr lang="en-US" sz="2400" b="1" dirty="0"/>
              <a:t>Signature-Based Detection:</a:t>
            </a:r>
            <a:r>
              <a:rPr lang="en-US" sz="2400" dirty="0"/>
              <a:t> Looks for predefined patterns of known attacks.</a:t>
            </a:r>
          </a:p>
          <a:p>
            <a:pPr marL="742950" lvl="1" indent="-285750">
              <a:buFont typeface="Arial" panose="020B0604020202020204" pitchFamily="34" charset="0"/>
              <a:buChar char="•"/>
            </a:pPr>
            <a:r>
              <a:rPr lang="en-US" sz="2400" b="1" dirty="0"/>
              <a:t>Anomaly-Based Detection:</a:t>
            </a:r>
            <a:r>
              <a:rPr lang="en-US" sz="2400" dirty="0"/>
              <a:t> Compares current activity against a baseline of normal activity to spot deviations.</a:t>
            </a:r>
          </a:p>
          <a:p>
            <a:pPr marL="742950" lvl="1" indent="-285750">
              <a:buFont typeface="Arial" panose="020B0604020202020204" pitchFamily="34" charset="0"/>
              <a:buChar char="•"/>
            </a:pPr>
            <a:r>
              <a:rPr lang="en-US" sz="2400" b="1" dirty="0"/>
              <a:t>Heuristic-Based Detection:</a:t>
            </a:r>
            <a:r>
              <a:rPr lang="en-US" sz="2400" dirty="0"/>
              <a:t> Uses algorithms to identify behavior patterns that are indicative of new or unknown attacks.</a:t>
            </a:r>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fontScale="90000"/>
          </a:bodyPr>
          <a:lstStyle/>
          <a:p>
            <a:r>
              <a:rPr lang="en-US" b="1" dirty="0">
                <a:latin typeface="Arial Black" panose="020B0A04020102020204" pitchFamily="34" charset="0"/>
              </a:rPr>
              <a:t>IDS Components and Operational Ranges</a:t>
            </a:r>
            <a:endParaRPr lang="en-US" b="1" dirty="0">
              <a:latin typeface="Arial Black" panose="020B0A04020102020204" pitchFamily="34" charset="0"/>
            </a:endParaRPr>
          </a:p>
        </p:txBody>
      </p:sp>
    </p:spTree>
    <p:extLst>
      <p:ext uri="{BB962C8B-B14F-4D97-AF65-F5344CB8AC3E}">
        <p14:creationId xmlns:p14="http://schemas.microsoft.com/office/powerpoint/2010/main" val="1433668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fontScale="90000"/>
          </a:bodyPr>
          <a:lstStyle/>
          <a:p>
            <a:r>
              <a:rPr lang="en-US" b="1" dirty="0">
                <a:latin typeface="Arial Black" panose="020B0A04020102020204" pitchFamily="34" charset="0"/>
              </a:rPr>
              <a:t>IDS Components and Operational Ranges</a:t>
            </a:r>
            <a:endParaRPr lang="en-US" b="1" dirty="0">
              <a:latin typeface="Arial Black" panose="020B0A04020102020204" pitchFamily="34" charset="0"/>
            </a:endParaRP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239713" y="1350816"/>
            <a:ext cx="7482926" cy="5262979"/>
          </a:xfrm>
          <a:prstGeom prst="rect">
            <a:avLst/>
          </a:prstGeom>
        </p:spPr>
        <p:txBody>
          <a:bodyPr wrap="square">
            <a:spAutoFit/>
          </a:bodyPr>
          <a:lstStyle/>
          <a:p>
            <a:r>
              <a:rPr lang="en-US" sz="2800" b="1" dirty="0"/>
              <a:t>Alert Generation</a:t>
            </a:r>
            <a:r>
              <a:rPr lang="en-US" sz="2800" b="1" dirty="0" smtClean="0"/>
              <a:t>:</a:t>
            </a:r>
          </a:p>
          <a:p>
            <a:endParaRPr lang="en-US" sz="2800" dirty="0"/>
          </a:p>
          <a:p>
            <a:r>
              <a:rPr lang="en-US" sz="2800" dirty="0"/>
              <a:t>Once a potential intrusion is detected, the IDS generates an alert, typically containing</a:t>
            </a:r>
            <a:r>
              <a:rPr lang="en-US" sz="2800" dirty="0" smtClean="0"/>
              <a:t>:</a:t>
            </a:r>
          </a:p>
          <a:p>
            <a:endParaRPr lang="en-US" sz="2800" dirty="0"/>
          </a:p>
          <a:p>
            <a:pPr lvl="1"/>
            <a:r>
              <a:rPr lang="en-US" sz="2800" b="1" dirty="0"/>
              <a:t>Event details:</a:t>
            </a:r>
            <a:r>
              <a:rPr lang="en-US" sz="2800" dirty="0"/>
              <a:t> Time, source, and destination IPs, ports, and protocols.</a:t>
            </a:r>
          </a:p>
          <a:p>
            <a:pPr lvl="1"/>
            <a:r>
              <a:rPr lang="en-US" sz="2800" b="1" dirty="0"/>
              <a:t>Severity level:</a:t>
            </a:r>
            <a:r>
              <a:rPr lang="en-US" sz="2800" dirty="0"/>
              <a:t> Indicates how critical the event is.</a:t>
            </a:r>
          </a:p>
          <a:p>
            <a:pPr lvl="1"/>
            <a:r>
              <a:rPr lang="en-US" sz="2800" b="1" dirty="0"/>
              <a:t>Type of attack:</a:t>
            </a:r>
            <a:r>
              <a:rPr lang="en-US" sz="2800" dirty="0"/>
              <a:t> E.g., </a:t>
            </a:r>
            <a:r>
              <a:rPr lang="en-US" sz="2800" dirty="0" err="1"/>
              <a:t>DDoS</a:t>
            </a:r>
            <a:r>
              <a:rPr lang="en-US" sz="2800" dirty="0"/>
              <a:t>, buffer overflow, etc.</a:t>
            </a:r>
          </a:p>
          <a:p>
            <a:pPr lvl="1"/>
            <a:r>
              <a:rPr lang="en-US" sz="2800" b="1" dirty="0"/>
              <a:t>Recommendations:</a:t>
            </a:r>
            <a:r>
              <a:rPr lang="en-US" sz="2800" dirty="0"/>
              <a:t> Actions to take based on the threat.</a:t>
            </a:r>
          </a:p>
        </p:txBody>
      </p:sp>
    </p:spTree>
    <p:extLst>
      <p:ext uri="{BB962C8B-B14F-4D97-AF65-F5344CB8AC3E}">
        <p14:creationId xmlns:p14="http://schemas.microsoft.com/office/powerpoint/2010/main" val="80564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209107" y="1587353"/>
            <a:ext cx="9207609" cy="4524315"/>
          </a:xfrm>
          <a:prstGeom prst="rect">
            <a:avLst/>
          </a:prstGeom>
        </p:spPr>
        <p:txBody>
          <a:bodyPr wrap="square">
            <a:spAutoFit/>
          </a:bodyPr>
          <a:lstStyle/>
          <a:p>
            <a:pPr algn="just"/>
            <a:r>
              <a:rPr lang="en-US" sz="3200" b="1" dirty="0"/>
              <a:t>Centralized Management Console</a:t>
            </a:r>
            <a:r>
              <a:rPr lang="en-US" sz="3200" b="1" dirty="0" smtClean="0"/>
              <a:t>:</a:t>
            </a:r>
          </a:p>
          <a:p>
            <a:pPr algn="just"/>
            <a:endParaRPr lang="en-US" sz="3200" dirty="0"/>
          </a:p>
          <a:p>
            <a:pPr algn="just"/>
            <a:r>
              <a:rPr lang="en-US" sz="3200" dirty="0"/>
              <a:t>The console provides a centralized view of all alerts and reports generated by the IDS. It allows security administrators to review, analyze, and respond to detected threats</a:t>
            </a:r>
            <a:r>
              <a:rPr lang="en-US" sz="3200" dirty="0" smtClean="0"/>
              <a:t>.</a:t>
            </a:r>
          </a:p>
          <a:p>
            <a:pPr algn="just"/>
            <a:endParaRPr lang="en-US" sz="3200" dirty="0"/>
          </a:p>
          <a:p>
            <a:pPr algn="just"/>
            <a:r>
              <a:rPr lang="en-US" sz="3200" dirty="0"/>
              <a:t>It also typically includes reporting tools for compliance, historical analysis, and auditing.</a:t>
            </a:r>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fontScale="90000"/>
          </a:bodyPr>
          <a:lstStyle/>
          <a:p>
            <a:r>
              <a:rPr lang="en-US" b="1" dirty="0">
                <a:latin typeface="Arial Black" panose="020B0A04020102020204" pitchFamily="34" charset="0"/>
              </a:rPr>
              <a:t>IDS Components and Operational Ranges</a:t>
            </a:r>
            <a:endParaRPr lang="en-US" b="1" dirty="0">
              <a:latin typeface="Arial Black" panose="020B0A04020102020204" pitchFamily="34" charset="0"/>
            </a:endParaRPr>
          </a:p>
        </p:txBody>
      </p:sp>
    </p:spTree>
    <p:extLst>
      <p:ext uri="{BB962C8B-B14F-4D97-AF65-F5344CB8AC3E}">
        <p14:creationId xmlns:p14="http://schemas.microsoft.com/office/powerpoint/2010/main" val="2825362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fontScale="90000"/>
          </a:bodyPr>
          <a:lstStyle/>
          <a:p>
            <a:r>
              <a:rPr lang="en-US" b="1" dirty="0">
                <a:latin typeface="Arial Black" panose="020B0A04020102020204" pitchFamily="34" charset="0"/>
              </a:rPr>
              <a:t>IDS Components and Operational Ranges</a:t>
            </a:r>
            <a:endParaRPr lang="en-US" b="1" dirty="0">
              <a:latin typeface="Arial Black" panose="020B0A04020102020204" pitchFamily="34" charset="0"/>
            </a:endParaRP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09645" y="1997147"/>
            <a:ext cx="7482926" cy="3539430"/>
          </a:xfrm>
          <a:prstGeom prst="rect">
            <a:avLst/>
          </a:prstGeom>
        </p:spPr>
        <p:txBody>
          <a:bodyPr wrap="square">
            <a:spAutoFit/>
          </a:bodyPr>
          <a:lstStyle/>
          <a:p>
            <a:r>
              <a:rPr lang="en-US" sz="3200" b="1" dirty="0"/>
              <a:t>Response Mechanism</a:t>
            </a:r>
            <a:r>
              <a:rPr lang="en-US" sz="3200" b="1" dirty="0" smtClean="0"/>
              <a:t>:</a:t>
            </a:r>
          </a:p>
          <a:p>
            <a:pPr algn="just"/>
            <a:endParaRPr lang="en-US" sz="3200" dirty="0"/>
          </a:p>
          <a:p>
            <a:pPr algn="just"/>
            <a:r>
              <a:rPr lang="en-US" sz="3200" dirty="0"/>
              <a:t>Some IDS solutions have integrated response mechanisms (known as </a:t>
            </a:r>
            <a:r>
              <a:rPr lang="en-US" sz="3200" b="1" dirty="0"/>
              <a:t>Intrusion Prevention Systems</a:t>
            </a:r>
            <a:r>
              <a:rPr lang="en-US" sz="3200" dirty="0"/>
              <a:t> or IPS) that can automatically block or mitigate the attack, while others rely on human intervention.</a:t>
            </a:r>
          </a:p>
        </p:txBody>
      </p:sp>
    </p:spTree>
    <p:extLst>
      <p:ext uri="{BB962C8B-B14F-4D97-AF65-F5344CB8AC3E}">
        <p14:creationId xmlns:p14="http://schemas.microsoft.com/office/powerpoint/2010/main" val="4096151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Operational Ranges of IDS:</a:t>
            </a:r>
            <a:endParaRPr lang="en-US" b="1" dirty="0">
              <a:latin typeface="Arial Black" panose="020B0A04020102020204" pitchFamily="34" charset="0"/>
            </a:endParaRPr>
          </a:p>
        </p:txBody>
      </p:sp>
      <p:sp>
        <p:nvSpPr>
          <p:cNvPr id="13" name="Rectangle 12"/>
          <p:cNvSpPr/>
          <p:nvPr/>
        </p:nvSpPr>
        <p:spPr>
          <a:xfrm>
            <a:off x="343257" y="1504704"/>
            <a:ext cx="7966554" cy="4524315"/>
          </a:xfrm>
          <a:prstGeom prst="rect">
            <a:avLst/>
          </a:prstGeom>
        </p:spPr>
        <p:txBody>
          <a:bodyPr wrap="square">
            <a:spAutoFit/>
          </a:bodyPr>
          <a:lstStyle/>
          <a:p>
            <a:pPr algn="just"/>
            <a:r>
              <a:rPr lang="en-US" sz="2400" dirty="0"/>
              <a:t>IDS can be classified based on their operational range, which determines where and how they monitor the system:</a:t>
            </a:r>
          </a:p>
          <a:p>
            <a:pPr algn="just"/>
            <a:r>
              <a:rPr lang="en-US" sz="2400" b="1" dirty="0"/>
              <a:t>Network-Based IDS (NIDS):</a:t>
            </a:r>
            <a:endParaRPr lang="en-US" sz="2400" dirty="0"/>
          </a:p>
          <a:p>
            <a:pPr lvl="1" algn="just"/>
            <a:r>
              <a:rPr lang="en-US" sz="2400" b="1" dirty="0"/>
              <a:t>Scope:</a:t>
            </a:r>
            <a:r>
              <a:rPr lang="en-US" sz="2400" dirty="0"/>
              <a:t> Monitors traffic in the network and detects suspicious patterns in real-time.</a:t>
            </a:r>
          </a:p>
          <a:p>
            <a:pPr lvl="1" algn="just"/>
            <a:r>
              <a:rPr lang="en-US" sz="2400" b="1" dirty="0"/>
              <a:t>Deployment:</a:t>
            </a:r>
            <a:r>
              <a:rPr lang="en-US" sz="2400" dirty="0"/>
              <a:t> Typically deployed at network perimeters (e.g., between a firewall and internal network) or within internal network segments.</a:t>
            </a:r>
          </a:p>
          <a:p>
            <a:pPr lvl="1" algn="just"/>
            <a:r>
              <a:rPr lang="en-US" sz="2400" b="1" dirty="0"/>
              <a:t>Advantages:</a:t>
            </a:r>
            <a:r>
              <a:rPr lang="en-US" sz="2400" dirty="0"/>
              <a:t> Can detect large-scale attacks such as Distributed Denial of Service (</a:t>
            </a:r>
            <a:r>
              <a:rPr lang="en-US" sz="2400" dirty="0" err="1"/>
              <a:t>DDoS</a:t>
            </a:r>
            <a:r>
              <a:rPr lang="en-US" sz="2400" dirty="0"/>
              <a:t>).</a:t>
            </a:r>
          </a:p>
          <a:p>
            <a:pPr lvl="1" algn="just"/>
            <a:r>
              <a:rPr lang="en-US" sz="2400" b="1" dirty="0"/>
              <a:t>Limitations:</a:t>
            </a:r>
            <a:r>
              <a:rPr lang="en-US" sz="2400" dirty="0"/>
              <a:t> It cannot inspect encrypted traffic or data from internal hosts unless specific measures are taken.</a:t>
            </a:r>
          </a:p>
        </p:txBody>
      </p:sp>
    </p:spTree>
    <p:extLst>
      <p:ext uri="{BB962C8B-B14F-4D97-AF65-F5344CB8AC3E}">
        <p14:creationId xmlns:p14="http://schemas.microsoft.com/office/powerpoint/2010/main" val="17108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Operational Ranges of IDS:</a:t>
            </a:r>
            <a:endParaRPr lang="en-US" b="1" dirty="0">
              <a:latin typeface="Arial Black" panose="020B0A04020102020204" pitchFamily="34" charset="0"/>
            </a:endParaRP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504704"/>
            <a:ext cx="7449314" cy="4154984"/>
          </a:xfrm>
          <a:prstGeom prst="rect">
            <a:avLst/>
          </a:prstGeom>
        </p:spPr>
        <p:txBody>
          <a:bodyPr wrap="square">
            <a:spAutoFit/>
          </a:bodyPr>
          <a:lstStyle/>
          <a:p>
            <a:pPr algn="just"/>
            <a:r>
              <a:rPr lang="en-US" sz="2400" b="1" dirty="0"/>
              <a:t>Host-Based IDS (HIDS</a:t>
            </a:r>
            <a:r>
              <a:rPr lang="en-US" sz="2400" b="1" dirty="0" smtClean="0"/>
              <a:t>):</a:t>
            </a:r>
          </a:p>
          <a:p>
            <a:pPr algn="just"/>
            <a:endParaRPr lang="en-US" sz="2400" dirty="0"/>
          </a:p>
          <a:p>
            <a:pPr algn="just"/>
            <a:r>
              <a:rPr lang="en-US" sz="2400" b="1" dirty="0"/>
              <a:t>Scope:</a:t>
            </a:r>
            <a:r>
              <a:rPr lang="en-US" sz="2400" dirty="0"/>
              <a:t> Focuses on monitoring activities on individual host machines, including file integrity checks, process monitoring, and application activity.</a:t>
            </a:r>
          </a:p>
          <a:p>
            <a:pPr algn="just"/>
            <a:r>
              <a:rPr lang="en-US" sz="2400" b="1" dirty="0"/>
              <a:t>Deployment:</a:t>
            </a:r>
            <a:r>
              <a:rPr lang="en-US" sz="2400" dirty="0"/>
              <a:t> Installed directly on hosts such as servers or workstations.</a:t>
            </a:r>
          </a:p>
          <a:p>
            <a:pPr algn="just"/>
            <a:r>
              <a:rPr lang="en-US" sz="2400" b="1" dirty="0"/>
              <a:t>Advantages:</a:t>
            </a:r>
            <a:r>
              <a:rPr lang="en-US" sz="2400" dirty="0"/>
              <a:t> Provides deep insight into local threats, such as rootkits, malware, or unauthorized file modifications.</a:t>
            </a:r>
          </a:p>
          <a:p>
            <a:pPr algn="just"/>
            <a:r>
              <a:rPr lang="en-US" sz="2400" b="1" dirty="0"/>
              <a:t>Limitations:</a:t>
            </a:r>
            <a:r>
              <a:rPr lang="en-US" sz="2400" dirty="0"/>
              <a:t> Cannot provide visibility into traffic between other systems unless configured to do so.</a:t>
            </a:r>
          </a:p>
        </p:txBody>
      </p:sp>
    </p:spTree>
    <p:extLst>
      <p:ext uri="{BB962C8B-B14F-4D97-AF65-F5344CB8AC3E}">
        <p14:creationId xmlns:p14="http://schemas.microsoft.com/office/powerpoint/2010/main" val="849960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Operational Ranges of IDS:</a:t>
            </a:r>
            <a:endParaRPr lang="en-US" b="1" dirty="0">
              <a:latin typeface="Arial Black" panose="020B0A04020102020204" pitchFamily="34" charset="0"/>
            </a:endParaRPr>
          </a:p>
        </p:txBody>
      </p:sp>
      <p:sp>
        <p:nvSpPr>
          <p:cNvPr id="13" name="Rectangle 12"/>
          <p:cNvSpPr/>
          <p:nvPr/>
        </p:nvSpPr>
        <p:spPr>
          <a:xfrm>
            <a:off x="343257" y="1504704"/>
            <a:ext cx="7966554" cy="4401205"/>
          </a:xfrm>
          <a:prstGeom prst="rect">
            <a:avLst/>
          </a:prstGeom>
        </p:spPr>
        <p:txBody>
          <a:bodyPr wrap="square">
            <a:spAutoFit/>
          </a:bodyPr>
          <a:lstStyle/>
          <a:p>
            <a:r>
              <a:rPr lang="en-US" sz="2800" b="1" dirty="0"/>
              <a:t>Hybrid IDS:</a:t>
            </a:r>
            <a:endParaRPr lang="en-US" sz="2800" dirty="0"/>
          </a:p>
          <a:p>
            <a:pPr lvl="1"/>
            <a:r>
              <a:rPr lang="en-US" sz="2800" b="1" dirty="0"/>
              <a:t>Scope:</a:t>
            </a:r>
            <a:r>
              <a:rPr lang="en-US" sz="2800" dirty="0"/>
              <a:t> Combines the capabilities of NIDS and HIDS by monitoring both network traffic and host activity.</a:t>
            </a:r>
          </a:p>
          <a:p>
            <a:pPr lvl="1"/>
            <a:r>
              <a:rPr lang="en-US" sz="2800" b="1" dirty="0"/>
              <a:t>Deployment:</a:t>
            </a:r>
            <a:r>
              <a:rPr lang="en-US" sz="2800" dirty="0"/>
              <a:t> Both on individual systems (HIDS) and at network segments (NIDS).</a:t>
            </a:r>
          </a:p>
          <a:p>
            <a:pPr lvl="1"/>
            <a:r>
              <a:rPr lang="en-US" sz="2800" b="1" dirty="0"/>
              <a:t>Advantages:</a:t>
            </a:r>
            <a:r>
              <a:rPr lang="en-US" sz="2800" dirty="0"/>
              <a:t> Offers a comprehensive security view by correlating host and network activity.</a:t>
            </a:r>
          </a:p>
          <a:p>
            <a:pPr lvl="1"/>
            <a:r>
              <a:rPr lang="en-US" sz="2800" b="1" dirty="0"/>
              <a:t>Limitations:</a:t>
            </a:r>
            <a:r>
              <a:rPr lang="en-US" sz="2800" dirty="0"/>
              <a:t> Requires more resources and can be more complex to manage.</a:t>
            </a:r>
          </a:p>
        </p:txBody>
      </p:sp>
    </p:spTree>
    <p:extLst>
      <p:ext uri="{BB962C8B-B14F-4D97-AF65-F5344CB8AC3E}">
        <p14:creationId xmlns:p14="http://schemas.microsoft.com/office/powerpoint/2010/main" val="3445505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20D5E-BE2F-9AD3-C812-AA0A8834A2C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D175B20-98B0-D304-9039-03A9A91B649C}"/>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Goal</a:t>
            </a:r>
          </a:p>
        </p:txBody>
      </p:sp>
      <p:sp>
        <p:nvSpPr>
          <p:cNvPr id="6" name="TextBox 5">
            <a:extLst>
              <a:ext uri="{FF2B5EF4-FFF2-40B4-BE49-F238E27FC236}">
                <a16:creationId xmlns:a16="http://schemas.microsoft.com/office/drawing/2014/main" id="{0F4BB547-8202-5CA3-20AD-953B7299F5AA}"/>
              </a:ext>
            </a:extLst>
          </p:cNvPr>
          <p:cNvSpPr txBox="1"/>
          <p:nvPr/>
        </p:nvSpPr>
        <p:spPr>
          <a:xfrm>
            <a:off x="280147" y="2540658"/>
            <a:ext cx="7097806" cy="2308324"/>
          </a:xfrm>
          <a:prstGeom prst="rect">
            <a:avLst/>
          </a:prstGeom>
          <a:noFill/>
        </p:spPr>
        <p:txBody>
          <a:bodyPr wrap="square">
            <a:spAutoFit/>
          </a:bodyPr>
          <a:lstStyle/>
          <a:p>
            <a:pPr marL="285750" indent="-285750" algn="just">
              <a:buFont typeface="Arial" panose="020B0604020202020204" pitchFamily="34" charset="0"/>
              <a:buChar char="•"/>
            </a:pPr>
            <a:r>
              <a:rPr lang="en-US" sz="1800" b="0" i="0" dirty="0">
                <a:effectLst/>
                <a:latin typeface="Roboto" panose="02000000000000000000" pitchFamily="2" charset="0"/>
              </a:rPr>
              <a:t>The IDS goal is to improve the security of computing systems by detecting the attacks or intrusions on the system. The intrusions may come in two types: </a:t>
            </a:r>
            <a:r>
              <a:rPr lang="en-US" sz="1800" b="1" i="0" dirty="0">
                <a:effectLst/>
                <a:latin typeface="Roboto" panose="02000000000000000000" pitchFamily="2" charset="0"/>
              </a:rPr>
              <a:t>internal or external</a:t>
            </a:r>
            <a:r>
              <a:rPr lang="en-US" sz="1800" b="0" i="0" dirty="0">
                <a:effectLst/>
                <a:latin typeface="Roboto" panose="02000000000000000000" pitchFamily="2" charset="0"/>
              </a:rPr>
              <a:t>. </a:t>
            </a:r>
          </a:p>
          <a:p>
            <a:pPr marL="285750" indent="-285750" algn="just">
              <a:buFont typeface="Arial" panose="020B0604020202020204" pitchFamily="34" charset="0"/>
              <a:buChar char="•"/>
            </a:pPr>
            <a:r>
              <a:rPr lang="en-US" sz="1800" b="0" i="0" dirty="0">
                <a:effectLst/>
                <a:latin typeface="Roboto" panose="02000000000000000000" pitchFamily="2" charset="0"/>
              </a:rPr>
              <a:t>An </a:t>
            </a:r>
            <a:r>
              <a:rPr lang="en-US" sz="1800" b="1" i="0" dirty="0">
                <a:effectLst/>
                <a:latin typeface="Roboto" panose="02000000000000000000" pitchFamily="2" charset="0"/>
              </a:rPr>
              <a:t>internal</a:t>
            </a:r>
            <a:r>
              <a:rPr lang="en-US" sz="1800" b="0" i="0" dirty="0">
                <a:effectLst/>
                <a:latin typeface="Roboto" panose="02000000000000000000" pitchFamily="2" charset="0"/>
              </a:rPr>
              <a:t> intrusion occurs when an authorized user with limited access rights tries to violate those access restrictions or to misuse the assigned authorization. </a:t>
            </a:r>
          </a:p>
          <a:p>
            <a:pPr marL="285750" indent="-285750" algn="just">
              <a:buFont typeface="Arial" panose="020B0604020202020204" pitchFamily="34" charset="0"/>
              <a:buChar char="•"/>
            </a:pPr>
            <a:r>
              <a:rPr lang="en-US" sz="1800" b="0" i="0" dirty="0">
                <a:effectLst/>
                <a:latin typeface="Roboto" panose="02000000000000000000" pitchFamily="2" charset="0"/>
              </a:rPr>
              <a:t>An </a:t>
            </a:r>
            <a:r>
              <a:rPr lang="en-US" sz="1800" b="1" i="0" dirty="0">
                <a:effectLst/>
                <a:latin typeface="Roboto" panose="02000000000000000000" pitchFamily="2" charset="0"/>
              </a:rPr>
              <a:t>external</a:t>
            </a:r>
            <a:r>
              <a:rPr lang="en-US" sz="1800" b="0" i="0" dirty="0">
                <a:effectLst/>
                <a:latin typeface="Roboto" panose="02000000000000000000" pitchFamily="2" charset="0"/>
              </a:rPr>
              <a:t> intrusion occurs when unauthorized user tries to gain an access. </a:t>
            </a:r>
            <a:endParaRPr lang="en-US" sz="1800" dirty="0"/>
          </a:p>
        </p:txBody>
      </p:sp>
      <p:sp>
        <p:nvSpPr>
          <p:cNvPr id="7" name="Hexagon 6">
            <a:extLst>
              <a:ext uri="{FF2B5EF4-FFF2-40B4-BE49-F238E27FC236}">
                <a16:creationId xmlns:a16="http://schemas.microsoft.com/office/drawing/2014/main" id="{4582F584-CD14-F0A6-C475-2EC268221AA8}"/>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F1F42FDA-5DB0-E363-07D9-2642F829697D}"/>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C84F89E6-801A-7C41-8875-AC0486243F30}"/>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8085CA0E-55A8-4A4B-94AC-9945ED7067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C21AE11D-0B13-934F-DF82-5034E37943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ECCED2D9-00AA-18BF-F228-A01BE5E00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1988858300"/>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Types: Classification Approaches</a:t>
            </a:r>
            <a:endParaRPr lang="en-US" b="1" dirty="0">
              <a:latin typeface="Arial Black" panose="020B0A04020102020204" pitchFamily="34" charset="0"/>
            </a:endParaRP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504704"/>
            <a:ext cx="7449314" cy="4832092"/>
          </a:xfrm>
          <a:prstGeom prst="rect">
            <a:avLst/>
          </a:prstGeom>
        </p:spPr>
        <p:txBody>
          <a:bodyPr wrap="square">
            <a:spAutoFit/>
          </a:bodyPr>
          <a:lstStyle/>
          <a:p>
            <a:pPr algn="just"/>
            <a:r>
              <a:rPr lang="en-US" sz="2000" dirty="0"/>
              <a:t>IDS can be classified into different types based on how they detect and classify intrusions. The common classification approaches are</a:t>
            </a:r>
            <a:r>
              <a:rPr lang="en-US" sz="2000" dirty="0" smtClean="0"/>
              <a:t>:</a:t>
            </a:r>
          </a:p>
          <a:p>
            <a:pPr algn="just"/>
            <a:endParaRPr lang="en-US" sz="2400" dirty="0"/>
          </a:p>
          <a:p>
            <a:pPr algn="just"/>
            <a:r>
              <a:rPr lang="en-US" sz="2000" b="1" dirty="0"/>
              <a:t>Signature-Based IDS (SIDS</a:t>
            </a:r>
            <a:r>
              <a:rPr lang="en-US" sz="2000" b="1" dirty="0" smtClean="0"/>
              <a:t>):</a:t>
            </a:r>
          </a:p>
          <a:p>
            <a:pPr algn="just"/>
            <a:endParaRPr lang="en-US" sz="2000" b="1" dirty="0"/>
          </a:p>
          <a:p>
            <a:pPr algn="just"/>
            <a:r>
              <a:rPr lang="en-US" sz="2000" b="1" dirty="0"/>
              <a:t>Detection Mechanism: </a:t>
            </a:r>
            <a:r>
              <a:rPr lang="en-US" sz="2000" dirty="0"/>
              <a:t>Identifies attacks by looking for specific patterns or signatures of known threats in the traffic or system logs.</a:t>
            </a:r>
          </a:p>
          <a:p>
            <a:pPr algn="just"/>
            <a:r>
              <a:rPr lang="en-US" sz="2000" b="1" dirty="0"/>
              <a:t>Advantages:</a:t>
            </a:r>
          </a:p>
          <a:p>
            <a:pPr marL="0" lvl="1" algn="just"/>
            <a:r>
              <a:rPr lang="en-US" sz="2000" dirty="0"/>
              <a:t>Fast detection of known attacks.</a:t>
            </a:r>
          </a:p>
          <a:p>
            <a:pPr marL="0" lvl="1" algn="just"/>
            <a:r>
              <a:rPr lang="en-US" sz="2000" dirty="0"/>
              <a:t>Low false positive rate when configured properly.</a:t>
            </a:r>
          </a:p>
          <a:p>
            <a:pPr algn="just"/>
            <a:r>
              <a:rPr lang="en-US" sz="2000" b="1" dirty="0"/>
              <a:t>Disadvantages:</a:t>
            </a:r>
          </a:p>
          <a:p>
            <a:pPr marL="0" lvl="1" algn="just"/>
            <a:r>
              <a:rPr lang="en-US" sz="2000" dirty="0"/>
              <a:t>Unable to detect new or unknown attacks.</a:t>
            </a:r>
          </a:p>
          <a:p>
            <a:pPr marL="0" lvl="1" algn="just"/>
            <a:r>
              <a:rPr lang="en-US" sz="2000" dirty="0"/>
              <a:t>Signature updates are necessary to keep up with new threats.</a:t>
            </a:r>
          </a:p>
          <a:p>
            <a:pPr algn="just"/>
            <a:r>
              <a:rPr lang="en-US" sz="2000" dirty="0"/>
              <a:t>Example Use Case: Detecting a known virus by matching its signature.</a:t>
            </a:r>
          </a:p>
          <a:p>
            <a:pPr algn="just"/>
            <a:endParaRPr lang="en-US" sz="2400" dirty="0"/>
          </a:p>
        </p:txBody>
      </p:sp>
    </p:spTree>
    <p:extLst>
      <p:ext uri="{BB962C8B-B14F-4D97-AF65-F5344CB8AC3E}">
        <p14:creationId xmlns:p14="http://schemas.microsoft.com/office/powerpoint/2010/main" val="578102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Types: Classification Approaches</a:t>
            </a:r>
            <a:endParaRPr lang="en-US" b="1" dirty="0">
              <a:latin typeface="Arial Black" panose="020B0A04020102020204" pitchFamily="34" charset="0"/>
            </a:endParaRPr>
          </a:p>
        </p:txBody>
      </p:sp>
      <p:sp>
        <p:nvSpPr>
          <p:cNvPr id="13" name="Rectangle 12"/>
          <p:cNvSpPr/>
          <p:nvPr/>
        </p:nvSpPr>
        <p:spPr>
          <a:xfrm>
            <a:off x="353772" y="1469852"/>
            <a:ext cx="10362353" cy="4708981"/>
          </a:xfrm>
          <a:prstGeom prst="rect">
            <a:avLst/>
          </a:prstGeom>
        </p:spPr>
        <p:txBody>
          <a:bodyPr wrap="square">
            <a:spAutoFit/>
          </a:bodyPr>
          <a:lstStyle/>
          <a:p>
            <a:pPr algn="just"/>
            <a:r>
              <a:rPr lang="en-US" sz="2000" b="1" dirty="0"/>
              <a:t>Anomaly-Based IDS (AIDS</a:t>
            </a:r>
            <a:r>
              <a:rPr lang="en-US" sz="2000" b="1" dirty="0" smtClean="0"/>
              <a:t>):</a:t>
            </a:r>
          </a:p>
          <a:p>
            <a:pPr algn="just"/>
            <a:endParaRPr lang="en-US" sz="2000" dirty="0"/>
          </a:p>
          <a:p>
            <a:pPr algn="just"/>
            <a:r>
              <a:rPr lang="en-US" sz="2000" b="1" dirty="0"/>
              <a:t>Detection Mechanism:</a:t>
            </a:r>
            <a:r>
              <a:rPr lang="en-US" sz="2000" dirty="0"/>
              <a:t> Detects intrusions by comparing current system or network behavior to a baseline of normal activity. If the behavior deviates significantly, an alert is triggered</a:t>
            </a:r>
            <a:r>
              <a:rPr lang="en-US" sz="2000" dirty="0" smtClean="0"/>
              <a:t>.</a:t>
            </a:r>
          </a:p>
          <a:p>
            <a:pPr algn="just"/>
            <a:endParaRPr lang="en-US" sz="2000" dirty="0" smtClean="0"/>
          </a:p>
          <a:p>
            <a:pPr algn="just"/>
            <a:r>
              <a:rPr lang="en-US" sz="2000" b="1" dirty="0" smtClean="0"/>
              <a:t>Advantages</a:t>
            </a:r>
            <a:r>
              <a:rPr lang="en-US" sz="2000" b="1" dirty="0"/>
              <a:t>:</a:t>
            </a:r>
            <a:endParaRPr lang="en-US" sz="2000" dirty="0"/>
          </a:p>
          <a:p>
            <a:pPr lvl="1" algn="just"/>
            <a:r>
              <a:rPr lang="en-US" sz="2000" dirty="0"/>
              <a:t>Can detect new, unknown attacks.</a:t>
            </a:r>
          </a:p>
          <a:p>
            <a:pPr lvl="1" algn="just"/>
            <a:r>
              <a:rPr lang="en-US" sz="2000" dirty="0"/>
              <a:t>Does not rely on pre-known signatures</a:t>
            </a:r>
            <a:r>
              <a:rPr lang="en-US" sz="2000" dirty="0" smtClean="0"/>
              <a:t>.</a:t>
            </a:r>
          </a:p>
          <a:p>
            <a:pPr lvl="1" algn="just"/>
            <a:endParaRPr lang="en-US" sz="2000" dirty="0"/>
          </a:p>
          <a:p>
            <a:pPr algn="just"/>
            <a:r>
              <a:rPr lang="en-US" sz="2000" b="1" dirty="0"/>
              <a:t>Disadvantages:</a:t>
            </a:r>
            <a:endParaRPr lang="en-US" sz="2000" dirty="0"/>
          </a:p>
          <a:p>
            <a:pPr lvl="1" algn="just"/>
            <a:r>
              <a:rPr lang="en-US" sz="2000" dirty="0"/>
              <a:t>High false-positive rate, as deviations from normal behavior could also include legitimate activities.</a:t>
            </a:r>
          </a:p>
          <a:p>
            <a:pPr lvl="1" algn="just"/>
            <a:r>
              <a:rPr lang="en-US" sz="2000" dirty="0"/>
              <a:t>Needs constant tuning and training to create an accurate baseline</a:t>
            </a:r>
            <a:r>
              <a:rPr lang="en-US" sz="2000" dirty="0" smtClean="0"/>
              <a:t>.</a:t>
            </a:r>
          </a:p>
          <a:p>
            <a:pPr lvl="1" algn="just"/>
            <a:endParaRPr lang="en-US" sz="2000" dirty="0"/>
          </a:p>
          <a:p>
            <a:pPr algn="just"/>
            <a:r>
              <a:rPr lang="en-US" sz="2000" b="1" dirty="0"/>
              <a:t>Example Use Case:</a:t>
            </a:r>
            <a:r>
              <a:rPr lang="en-US" sz="2000" dirty="0"/>
              <a:t> Detecting a sudden surge in network traffic that could indicate a </a:t>
            </a:r>
            <a:r>
              <a:rPr lang="en-US" sz="2000" dirty="0" err="1"/>
              <a:t>DDoS</a:t>
            </a:r>
            <a:r>
              <a:rPr lang="en-US" sz="2000" dirty="0"/>
              <a:t> attack.</a:t>
            </a:r>
          </a:p>
        </p:txBody>
      </p:sp>
    </p:spTree>
    <p:extLst>
      <p:ext uri="{BB962C8B-B14F-4D97-AF65-F5344CB8AC3E}">
        <p14:creationId xmlns:p14="http://schemas.microsoft.com/office/powerpoint/2010/main" val="3495253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Types: Classification Approaches</a:t>
            </a:r>
            <a:endParaRPr lang="en-US" b="1" dirty="0">
              <a:latin typeface="Arial Black" panose="020B0A04020102020204" pitchFamily="34" charset="0"/>
            </a:endParaRP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312199"/>
            <a:ext cx="7449314" cy="5755422"/>
          </a:xfrm>
          <a:prstGeom prst="rect">
            <a:avLst/>
          </a:prstGeom>
        </p:spPr>
        <p:txBody>
          <a:bodyPr wrap="square">
            <a:spAutoFit/>
          </a:bodyPr>
          <a:lstStyle/>
          <a:p>
            <a:pPr algn="just"/>
            <a:r>
              <a:rPr lang="en-US" sz="2400" b="1" dirty="0"/>
              <a:t>Heuristic-Based IDS:</a:t>
            </a:r>
            <a:endParaRPr lang="en-US" sz="2400" dirty="0"/>
          </a:p>
          <a:p>
            <a:pPr algn="just"/>
            <a:r>
              <a:rPr lang="en-US" sz="2400" b="1" dirty="0"/>
              <a:t>Detection Mechanism:</a:t>
            </a:r>
            <a:r>
              <a:rPr lang="en-US" sz="2400" dirty="0"/>
              <a:t> Uses predefined heuristics or rules based on known attack patterns to identify potentially malicious activity.</a:t>
            </a:r>
          </a:p>
          <a:p>
            <a:pPr algn="just"/>
            <a:r>
              <a:rPr lang="en-US" sz="2400" b="1" dirty="0"/>
              <a:t>Advantages:</a:t>
            </a:r>
            <a:endParaRPr lang="en-US" sz="2400" dirty="0"/>
          </a:p>
          <a:p>
            <a:pPr lvl="1" algn="just"/>
            <a:r>
              <a:rPr lang="en-US" sz="2400" dirty="0"/>
              <a:t>Can detect previously unknown attacks based on similarities to known attack behavior.</a:t>
            </a:r>
          </a:p>
          <a:p>
            <a:pPr lvl="1" algn="just"/>
            <a:r>
              <a:rPr lang="en-US" sz="2400" dirty="0"/>
              <a:t>More flexible than signature-based detection.</a:t>
            </a:r>
          </a:p>
          <a:p>
            <a:pPr algn="just"/>
            <a:r>
              <a:rPr lang="en-US" sz="2400" b="1" dirty="0"/>
              <a:t>Disadvantages:</a:t>
            </a:r>
            <a:endParaRPr lang="en-US" sz="2400" dirty="0"/>
          </a:p>
          <a:p>
            <a:pPr lvl="1" algn="just"/>
            <a:r>
              <a:rPr lang="en-US" sz="2400" dirty="0"/>
              <a:t>Can still miss novel threats.</a:t>
            </a:r>
          </a:p>
          <a:p>
            <a:pPr lvl="1" algn="just"/>
            <a:r>
              <a:rPr lang="en-US" sz="2400" dirty="0"/>
              <a:t>Requires significant tuning and knowledge to define the heuristic rules.</a:t>
            </a:r>
          </a:p>
          <a:p>
            <a:pPr algn="just"/>
            <a:r>
              <a:rPr lang="en-US" sz="2400" b="1" dirty="0"/>
              <a:t>Example Use Case:</a:t>
            </a:r>
            <a:r>
              <a:rPr lang="en-US" sz="2400" dirty="0"/>
              <a:t> Detecting SQL injection attacks by analyzing abnormal database queries.</a:t>
            </a:r>
          </a:p>
          <a:p>
            <a:pPr algn="just"/>
            <a:endParaRPr lang="en-US" sz="3200" dirty="0"/>
          </a:p>
        </p:txBody>
      </p:sp>
    </p:spTree>
    <p:extLst>
      <p:ext uri="{BB962C8B-B14F-4D97-AF65-F5344CB8AC3E}">
        <p14:creationId xmlns:p14="http://schemas.microsoft.com/office/powerpoint/2010/main" val="114518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Types: Classification Approaches</a:t>
            </a:r>
            <a:endParaRPr lang="en-US" b="1" dirty="0">
              <a:latin typeface="Arial Black" panose="020B0A04020102020204" pitchFamily="34" charset="0"/>
            </a:endParaRP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312199"/>
            <a:ext cx="7449314" cy="5878532"/>
          </a:xfrm>
          <a:prstGeom prst="rect">
            <a:avLst/>
          </a:prstGeom>
        </p:spPr>
        <p:txBody>
          <a:bodyPr wrap="square">
            <a:spAutoFit/>
          </a:bodyPr>
          <a:lstStyle/>
          <a:p>
            <a:r>
              <a:rPr lang="en-US" sz="2400" b="1" dirty="0" err="1"/>
              <a:t>Stateful</a:t>
            </a:r>
            <a:r>
              <a:rPr lang="en-US" sz="2400" b="1" dirty="0"/>
              <a:t> Protocol Analysis (SPA</a:t>
            </a:r>
            <a:r>
              <a:rPr lang="en-US" sz="2400" b="1" dirty="0" smtClean="0"/>
              <a:t>):</a:t>
            </a:r>
          </a:p>
          <a:p>
            <a:endParaRPr lang="en-US" sz="2400" dirty="0"/>
          </a:p>
          <a:p>
            <a:r>
              <a:rPr lang="en-US" sz="2400" b="1" dirty="0"/>
              <a:t>Detection Mechanism:</a:t>
            </a:r>
            <a:r>
              <a:rPr lang="en-US" sz="2400" dirty="0"/>
              <a:t> Monitors the state of network protocols to detect deviations from the expected sequence of events. It ensures that protocols follow predefined rules and cannot be easily bypassed by attackers.</a:t>
            </a:r>
          </a:p>
          <a:p>
            <a:r>
              <a:rPr lang="en-US" sz="2400" b="1" dirty="0"/>
              <a:t>Advantages:</a:t>
            </a:r>
            <a:endParaRPr lang="en-US" sz="2400" dirty="0"/>
          </a:p>
          <a:p>
            <a:pPr lvl="1"/>
            <a:r>
              <a:rPr lang="en-US" sz="2400" dirty="0"/>
              <a:t>Can detect attacks that manipulate protocol states or sequence.</a:t>
            </a:r>
          </a:p>
          <a:p>
            <a:r>
              <a:rPr lang="en-US" sz="2400" b="1" dirty="0"/>
              <a:t>Disadvantages:</a:t>
            </a:r>
            <a:endParaRPr lang="en-US" sz="2400" dirty="0"/>
          </a:p>
          <a:p>
            <a:pPr lvl="1"/>
            <a:r>
              <a:rPr lang="en-US" sz="2400" dirty="0"/>
              <a:t>More complex and computationally intensive.</a:t>
            </a:r>
          </a:p>
          <a:p>
            <a:r>
              <a:rPr lang="en-US" sz="2400" b="1" dirty="0"/>
              <a:t>Example Use Case:</a:t>
            </a:r>
            <a:r>
              <a:rPr lang="en-US" sz="2400" dirty="0"/>
              <a:t> Detecting attacks that exploit weaknesses in protocols like HTTP or TCP.</a:t>
            </a:r>
          </a:p>
          <a:p>
            <a:pPr algn="just"/>
            <a:endParaRPr lang="en-US" sz="4000" dirty="0"/>
          </a:p>
        </p:txBody>
      </p:sp>
    </p:spTree>
    <p:extLst>
      <p:ext uri="{BB962C8B-B14F-4D97-AF65-F5344CB8AC3E}">
        <p14:creationId xmlns:p14="http://schemas.microsoft.com/office/powerpoint/2010/main" val="1247382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Types: Classification Approaches</a:t>
            </a:r>
            <a:endParaRPr lang="en-US" b="1" dirty="0">
              <a:latin typeface="Arial Black" panose="020B0A04020102020204" pitchFamily="34" charset="0"/>
            </a:endParaRPr>
          </a:p>
        </p:txBody>
      </p:sp>
      <p:sp>
        <p:nvSpPr>
          <p:cNvPr id="13" name="Rectangle 12"/>
          <p:cNvSpPr/>
          <p:nvPr/>
        </p:nvSpPr>
        <p:spPr>
          <a:xfrm>
            <a:off x="353772" y="1469852"/>
            <a:ext cx="10362353" cy="4893647"/>
          </a:xfrm>
          <a:prstGeom prst="rect">
            <a:avLst/>
          </a:prstGeom>
        </p:spPr>
        <p:txBody>
          <a:bodyPr wrap="square">
            <a:spAutoFit/>
          </a:bodyPr>
          <a:lstStyle/>
          <a:p>
            <a:r>
              <a:rPr lang="en-US" sz="2400" b="1" dirty="0"/>
              <a:t>Behavioral-Based IDS</a:t>
            </a:r>
            <a:r>
              <a:rPr lang="en-US" sz="2400" b="1" dirty="0" smtClean="0"/>
              <a:t>:</a:t>
            </a:r>
          </a:p>
          <a:p>
            <a:endParaRPr lang="en-US" sz="2400" dirty="0"/>
          </a:p>
          <a:p>
            <a:r>
              <a:rPr lang="en-US" sz="2400" b="1" dirty="0"/>
              <a:t>Detection Mechanism:</a:t>
            </a:r>
            <a:r>
              <a:rPr lang="en-US" sz="2400" dirty="0"/>
              <a:t> Similar to anomaly-based detection, but focuses more on long-term behavior patterns to identify deviations that suggest an attack. It may use machine learning models to continuously adapt to new patterns of behavior.</a:t>
            </a:r>
          </a:p>
          <a:p>
            <a:r>
              <a:rPr lang="en-US" sz="2400" b="1" dirty="0"/>
              <a:t>Advantages:</a:t>
            </a:r>
            <a:endParaRPr lang="en-US" sz="2400" dirty="0"/>
          </a:p>
          <a:p>
            <a:pPr lvl="1"/>
            <a:r>
              <a:rPr lang="en-US" sz="2400" dirty="0"/>
              <a:t>Can adapt to changes in the environment and behavior.</a:t>
            </a:r>
          </a:p>
          <a:p>
            <a:pPr lvl="1"/>
            <a:r>
              <a:rPr lang="en-US" sz="2400" dirty="0"/>
              <a:t>Potentially lower false positive rate than anomaly detection.</a:t>
            </a:r>
          </a:p>
          <a:p>
            <a:r>
              <a:rPr lang="en-US" sz="2400" b="1" dirty="0"/>
              <a:t>Disadvantages:</a:t>
            </a:r>
            <a:endParaRPr lang="en-US" sz="2400" dirty="0"/>
          </a:p>
          <a:p>
            <a:pPr lvl="1"/>
            <a:r>
              <a:rPr lang="en-US" sz="2400" dirty="0"/>
              <a:t>Needs substantial data to create accurate models.</a:t>
            </a:r>
          </a:p>
          <a:p>
            <a:pPr lvl="1"/>
            <a:r>
              <a:rPr lang="en-US" sz="2400" dirty="0"/>
              <a:t>Can be resource-intensive.</a:t>
            </a:r>
          </a:p>
          <a:p>
            <a:r>
              <a:rPr lang="en-US" sz="2400" b="1" dirty="0"/>
              <a:t>Example Use Case:</a:t>
            </a:r>
            <a:r>
              <a:rPr lang="en-US" sz="2400" dirty="0"/>
              <a:t> Monitoring user activity over time to identify unauthorized access or unusual privilege escalation.</a:t>
            </a:r>
          </a:p>
        </p:txBody>
      </p:sp>
    </p:spTree>
    <p:extLst>
      <p:ext uri="{BB962C8B-B14F-4D97-AF65-F5344CB8AC3E}">
        <p14:creationId xmlns:p14="http://schemas.microsoft.com/office/powerpoint/2010/main" val="1610023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Performance Evaluation</a:t>
            </a:r>
            <a:endParaRPr lang="en-US" b="1" dirty="0">
              <a:latin typeface="Arial Black" panose="020B0A04020102020204" pitchFamily="34" charset="0"/>
            </a:endParaRP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099729"/>
            <a:ext cx="7449314" cy="6801862"/>
          </a:xfrm>
          <a:prstGeom prst="rect">
            <a:avLst/>
          </a:prstGeom>
        </p:spPr>
        <p:txBody>
          <a:bodyPr wrap="square">
            <a:spAutoFit/>
          </a:bodyPr>
          <a:lstStyle/>
          <a:p>
            <a:pPr algn="just"/>
            <a:r>
              <a:rPr lang="en-US" sz="2400" dirty="0"/>
              <a:t>Evaluating the performance of an IDS is critical to understanding its effectiveness. Here are some key metrics used in performance evaluation</a:t>
            </a:r>
            <a:r>
              <a:rPr lang="en-US" sz="2400" dirty="0" smtClean="0"/>
              <a:t>:</a:t>
            </a:r>
          </a:p>
          <a:p>
            <a:pPr algn="just"/>
            <a:endParaRPr lang="en-US" sz="2400" dirty="0"/>
          </a:p>
          <a:p>
            <a:pPr algn="just"/>
            <a:r>
              <a:rPr lang="en-US" sz="2400" b="1" dirty="0"/>
              <a:t>False Positives</a:t>
            </a:r>
            <a:r>
              <a:rPr lang="en-US" sz="2400" b="1" dirty="0" smtClean="0"/>
              <a:t>:</a:t>
            </a:r>
          </a:p>
          <a:p>
            <a:pPr algn="just"/>
            <a:endParaRPr lang="en-US" sz="2400" dirty="0"/>
          </a:p>
          <a:p>
            <a:pPr algn="just"/>
            <a:r>
              <a:rPr lang="en-US" sz="2400" b="1" dirty="0"/>
              <a:t>Definition:</a:t>
            </a:r>
            <a:r>
              <a:rPr lang="en-US" sz="2400" dirty="0"/>
              <a:t> When the IDS incorrectly identifies benign activity as malicious (false alarms</a:t>
            </a:r>
            <a:r>
              <a:rPr lang="en-US" sz="2400" dirty="0" smtClean="0"/>
              <a:t>).</a:t>
            </a:r>
          </a:p>
          <a:p>
            <a:pPr algn="just"/>
            <a:endParaRPr lang="en-US" sz="2400" dirty="0"/>
          </a:p>
          <a:p>
            <a:pPr algn="just"/>
            <a:r>
              <a:rPr lang="en-US" sz="2400" b="1" dirty="0"/>
              <a:t>Impact:</a:t>
            </a:r>
            <a:r>
              <a:rPr lang="en-US" sz="2400" dirty="0"/>
              <a:t> Too many false positives can lead to alert fatigue, where real threats may be ignored or overlooked</a:t>
            </a:r>
            <a:r>
              <a:rPr lang="en-US" sz="2400" dirty="0" smtClean="0"/>
              <a:t>.</a:t>
            </a:r>
          </a:p>
          <a:p>
            <a:pPr algn="just"/>
            <a:endParaRPr lang="en-US" sz="2400" dirty="0"/>
          </a:p>
          <a:p>
            <a:pPr algn="just"/>
            <a:r>
              <a:rPr lang="en-US" sz="2400" b="1" dirty="0"/>
              <a:t>Evaluation:</a:t>
            </a:r>
            <a:r>
              <a:rPr lang="en-US" sz="2400" dirty="0"/>
              <a:t> The lower the false positive rate, the better the IDS is at distinguishing normal from malicious activities.</a:t>
            </a:r>
          </a:p>
          <a:p>
            <a:pPr algn="just"/>
            <a:endParaRPr lang="en-US" sz="2000" dirty="0" smtClean="0"/>
          </a:p>
          <a:p>
            <a:pPr algn="just"/>
            <a:endParaRPr lang="en-US" sz="2000" dirty="0"/>
          </a:p>
          <a:p>
            <a:pPr algn="just"/>
            <a:endParaRPr lang="en-US" sz="3600" dirty="0"/>
          </a:p>
        </p:txBody>
      </p:sp>
    </p:spTree>
    <p:extLst>
      <p:ext uri="{BB962C8B-B14F-4D97-AF65-F5344CB8AC3E}">
        <p14:creationId xmlns:p14="http://schemas.microsoft.com/office/powerpoint/2010/main" val="3864002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Performance Evaluation</a:t>
            </a:r>
            <a:endParaRPr lang="en-US" b="1" dirty="0">
              <a:latin typeface="Arial Black" panose="020B0A04020102020204" pitchFamily="34" charset="0"/>
            </a:endParaRPr>
          </a:p>
        </p:txBody>
      </p:sp>
      <p:sp>
        <p:nvSpPr>
          <p:cNvPr id="13" name="Rectangle 12"/>
          <p:cNvSpPr/>
          <p:nvPr/>
        </p:nvSpPr>
        <p:spPr>
          <a:xfrm>
            <a:off x="353772" y="1469852"/>
            <a:ext cx="10362353" cy="4893647"/>
          </a:xfrm>
          <a:prstGeom prst="rect">
            <a:avLst/>
          </a:prstGeom>
        </p:spPr>
        <p:txBody>
          <a:bodyPr wrap="square">
            <a:spAutoFit/>
          </a:bodyPr>
          <a:lstStyle/>
          <a:p>
            <a:r>
              <a:rPr lang="en-US" sz="2400" b="1" dirty="0"/>
              <a:t>False Negatives:</a:t>
            </a:r>
            <a:endParaRPr lang="en-US" sz="2400" dirty="0"/>
          </a:p>
          <a:p>
            <a:r>
              <a:rPr lang="en-US" sz="2400" b="1" dirty="0"/>
              <a:t>Definition:</a:t>
            </a:r>
            <a:r>
              <a:rPr lang="en-US" sz="2400" dirty="0"/>
              <a:t> When the IDS fails to detect an actual attack (missed detection).</a:t>
            </a:r>
          </a:p>
          <a:p>
            <a:r>
              <a:rPr lang="en-US" sz="2400" b="1" dirty="0"/>
              <a:t>Impact:</a:t>
            </a:r>
            <a:r>
              <a:rPr lang="en-US" sz="2400" dirty="0"/>
              <a:t> This is a critical metric, as it indicates the IDS’s failure to identify real threats, leaving systems vulnerable.</a:t>
            </a:r>
          </a:p>
          <a:p>
            <a:r>
              <a:rPr lang="en-US" sz="2400" b="1" dirty="0"/>
              <a:t>Evaluation:</a:t>
            </a:r>
            <a:r>
              <a:rPr lang="en-US" sz="2400" dirty="0"/>
              <a:t> The lower the false negative rate, the better the IDS is at detecting attacks</a:t>
            </a:r>
            <a:r>
              <a:rPr lang="en-US" sz="2400" dirty="0" smtClean="0"/>
              <a:t>.</a:t>
            </a:r>
          </a:p>
          <a:p>
            <a:endParaRPr lang="en-US" sz="2400" dirty="0"/>
          </a:p>
          <a:p>
            <a:r>
              <a:rPr lang="en-US" sz="2400" b="1" dirty="0"/>
              <a:t>Detection Rate (True Positives):</a:t>
            </a:r>
            <a:endParaRPr lang="en-US" sz="2400" dirty="0"/>
          </a:p>
          <a:p>
            <a:r>
              <a:rPr lang="en-US" sz="2400" b="1" dirty="0"/>
              <a:t>Definition:</a:t>
            </a:r>
            <a:r>
              <a:rPr lang="en-US" sz="2400" dirty="0"/>
              <a:t> The percentage of actual attacks that the IDS successfully identifies.</a:t>
            </a:r>
          </a:p>
          <a:p>
            <a:r>
              <a:rPr lang="en-US" sz="2400" b="1" dirty="0"/>
              <a:t>Impact:</a:t>
            </a:r>
            <a:r>
              <a:rPr lang="en-US" sz="2400" dirty="0"/>
              <a:t> A higher detection rate indicates better detection capabilities.</a:t>
            </a:r>
          </a:p>
          <a:p>
            <a:r>
              <a:rPr lang="en-US" sz="2400" b="1" dirty="0"/>
              <a:t>Evaluation:</a:t>
            </a:r>
            <a:r>
              <a:rPr lang="en-US" sz="2400" dirty="0"/>
              <a:t> The higher the true positive rate, the better the IDS performs in identifying real threats.</a:t>
            </a:r>
          </a:p>
          <a:p>
            <a:endParaRPr lang="en-US" sz="2400" dirty="0"/>
          </a:p>
        </p:txBody>
      </p:sp>
    </p:spTree>
    <p:extLst>
      <p:ext uri="{BB962C8B-B14F-4D97-AF65-F5344CB8AC3E}">
        <p14:creationId xmlns:p14="http://schemas.microsoft.com/office/powerpoint/2010/main" val="2641409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65EB-71DF-8450-9BC5-CE121423A6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11063"/>
            <a:ext cx="11689301" cy="792656"/>
          </a:xfrm>
        </p:spPr>
        <p:txBody>
          <a:bodyPr anchor="b">
            <a:normAutofit/>
          </a:bodyPr>
          <a:lstStyle/>
          <a:p>
            <a:r>
              <a:rPr lang="en-US" b="1" dirty="0">
                <a:latin typeface="Arial Black" panose="020B0A04020102020204" pitchFamily="34" charset="0"/>
              </a:rPr>
              <a:t>IDS Performance Evaluation</a:t>
            </a:r>
            <a:endParaRPr lang="en-US" b="1" dirty="0">
              <a:latin typeface="Arial Black" panose="020B0A04020102020204" pitchFamily="34" charset="0"/>
            </a:endParaRPr>
          </a:p>
        </p:txBody>
      </p:sp>
      <p:sp>
        <p:nvSpPr>
          <p:cNvPr id="7" name="Hexagon 6">
            <a:extLst>
              <a:ext uri="{FF2B5EF4-FFF2-40B4-BE49-F238E27FC236}">
                <a16:creationId xmlns:a16="http://schemas.microsoft.com/office/drawing/2014/main" id="{4CFF68D7-B4DC-43B6-1468-DEFA9A3A1EF9}"/>
              </a:ext>
            </a:extLst>
          </p:cNvPr>
          <p:cNvSpPr/>
          <p:nvPr/>
        </p:nvSpPr>
        <p:spPr>
          <a:xfrm rot="5400000">
            <a:off x="7985313" y="293762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55FC7CE2-63CF-A5C6-B1EC-CD5A37DF2D97}"/>
              </a:ext>
            </a:extLst>
          </p:cNvPr>
          <p:cNvSpPr/>
          <p:nvPr/>
        </p:nvSpPr>
        <p:spPr>
          <a:xfrm rot="5400000">
            <a:off x="9921690" y="2937625"/>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AE1EF21C-5CE2-779C-CFF3-58C52955B000}"/>
              </a:ext>
            </a:extLst>
          </p:cNvPr>
          <p:cNvSpPr/>
          <p:nvPr/>
        </p:nvSpPr>
        <p:spPr>
          <a:xfrm rot="5400000">
            <a:off x="8953501" y="1220753"/>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3B7CB8-3480-F938-1CFF-DAB11E4BB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00784" y="3193121"/>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4203F3D7-E82E-C015-F3E7-CC9810165D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426409" y="3321321"/>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D61D9BAE-D281-1575-D8D2-F4279AFD1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401737" y="1588306"/>
            <a:ext cx="1120589" cy="1120589"/>
          </a:xfrm>
          <a:prstGeom prst="rect">
            <a:avLst/>
          </a:prstGeom>
        </p:spPr>
      </p:pic>
      <p:sp>
        <p:nvSpPr>
          <p:cNvPr id="3" name="Rectangle 2"/>
          <p:cNvSpPr/>
          <p:nvPr/>
        </p:nvSpPr>
        <p:spPr>
          <a:xfrm>
            <a:off x="343257" y="1099729"/>
            <a:ext cx="7449314" cy="1261884"/>
          </a:xfrm>
          <a:prstGeom prst="rect">
            <a:avLst/>
          </a:prstGeom>
        </p:spPr>
        <p:txBody>
          <a:bodyPr wrap="square">
            <a:spAutoFit/>
          </a:bodyPr>
          <a:lstStyle/>
          <a:p>
            <a:pPr algn="just"/>
            <a:endParaRPr lang="en-US" sz="2000" dirty="0" smtClean="0"/>
          </a:p>
          <a:p>
            <a:pPr algn="just"/>
            <a:endParaRPr lang="en-US" sz="2000" dirty="0"/>
          </a:p>
          <a:p>
            <a:pPr algn="just"/>
            <a:endParaRPr lang="en-US" sz="3600" dirty="0"/>
          </a:p>
        </p:txBody>
      </p:sp>
      <p:sp>
        <p:nvSpPr>
          <p:cNvPr id="14" name="Rectangle 13"/>
          <p:cNvSpPr/>
          <p:nvPr/>
        </p:nvSpPr>
        <p:spPr>
          <a:xfrm>
            <a:off x="273325" y="1342930"/>
            <a:ext cx="7425119" cy="5539978"/>
          </a:xfrm>
          <a:prstGeom prst="rect">
            <a:avLst/>
          </a:prstGeom>
        </p:spPr>
        <p:txBody>
          <a:bodyPr wrap="square">
            <a:spAutoFit/>
          </a:bodyPr>
          <a:lstStyle/>
          <a:p>
            <a:pPr algn="just"/>
            <a:r>
              <a:rPr lang="en-US" sz="2000" b="1" dirty="0"/>
              <a:t>Throughput</a:t>
            </a:r>
            <a:r>
              <a:rPr lang="en-US" sz="2000" b="1" dirty="0" smtClean="0"/>
              <a:t>:</a:t>
            </a:r>
          </a:p>
          <a:p>
            <a:pPr algn="just"/>
            <a:r>
              <a:rPr lang="en-US" sz="2000" b="1" dirty="0" smtClean="0"/>
              <a:t>Definition</a:t>
            </a:r>
            <a:r>
              <a:rPr lang="en-US" sz="2000" b="1" dirty="0"/>
              <a:t>: </a:t>
            </a:r>
            <a:r>
              <a:rPr lang="en-US" sz="2000" dirty="0"/>
              <a:t>The amount of data the IDS can process within a given time frame (usually measured in packets per second</a:t>
            </a:r>
            <a:r>
              <a:rPr lang="en-US" sz="2000" dirty="0" smtClean="0"/>
              <a:t>).</a:t>
            </a:r>
          </a:p>
          <a:p>
            <a:pPr algn="just"/>
            <a:r>
              <a:rPr lang="en-US" sz="2000" b="1" dirty="0" smtClean="0"/>
              <a:t>Impact</a:t>
            </a:r>
            <a:r>
              <a:rPr lang="en-US" sz="2000" b="1" dirty="0"/>
              <a:t>: </a:t>
            </a:r>
            <a:r>
              <a:rPr lang="en-US" sz="2000" dirty="0"/>
              <a:t>An IDS must be able to analyze large volumes of traffic without significant latency</a:t>
            </a:r>
            <a:r>
              <a:rPr lang="en-US" sz="2000" dirty="0" smtClean="0"/>
              <a:t>.</a:t>
            </a:r>
          </a:p>
          <a:p>
            <a:pPr algn="just"/>
            <a:r>
              <a:rPr lang="en-US" sz="2000" b="1" dirty="0" smtClean="0"/>
              <a:t>Evaluation</a:t>
            </a:r>
            <a:r>
              <a:rPr lang="en-US" sz="2000" b="1" dirty="0"/>
              <a:t>: </a:t>
            </a:r>
            <a:r>
              <a:rPr lang="en-US" sz="2000" dirty="0"/>
              <a:t>The higher the throughput, the better the IDS is at handling high volumes of network traffic</a:t>
            </a:r>
            <a:r>
              <a:rPr lang="en-US" sz="2000" dirty="0" smtClean="0"/>
              <a:t>.</a:t>
            </a:r>
          </a:p>
          <a:p>
            <a:pPr algn="just"/>
            <a:endParaRPr lang="en-US" dirty="0"/>
          </a:p>
          <a:p>
            <a:pPr algn="just"/>
            <a:r>
              <a:rPr lang="en-US" sz="2000" b="1" dirty="0" smtClean="0"/>
              <a:t>Latency:</a:t>
            </a:r>
          </a:p>
          <a:p>
            <a:pPr algn="just"/>
            <a:r>
              <a:rPr lang="en-US" sz="2000" b="1" dirty="0" smtClean="0"/>
              <a:t>Definition</a:t>
            </a:r>
            <a:r>
              <a:rPr lang="en-US" sz="2000" b="1" dirty="0"/>
              <a:t>: </a:t>
            </a:r>
            <a:r>
              <a:rPr lang="en-US" sz="2000" dirty="0"/>
              <a:t>The time it takes for the IDS to detect and respond to an intrusion after the event occurs</a:t>
            </a:r>
            <a:r>
              <a:rPr lang="en-US" sz="2000" dirty="0" smtClean="0"/>
              <a:t>.</a:t>
            </a:r>
          </a:p>
          <a:p>
            <a:pPr algn="just"/>
            <a:r>
              <a:rPr lang="en-US" sz="2000" b="1" dirty="0" smtClean="0"/>
              <a:t>Impact</a:t>
            </a:r>
            <a:r>
              <a:rPr lang="en-US" sz="2000" b="1" dirty="0"/>
              <a:t>: </a:t>
            </a:r>
            <a:r>
              <a:rPr lang="en-US" sz="2000" dirty="0"/>
              <a:t>Low latency is essential for real-time threat detection and response</a:t>
            </a:r>
            <a:r>
              <a:rPr lang="en-US" sz="2000" dirty="0" smtClean="0"/>
              <a:t>.</a:t>
            </a:r>
          </a:p>
          <a:p>
            <a:pPr algn="just"/>
            <a:r>
              <a:rPr lang="en-US" sz="2000" b="1" dirty="0" smtClean="0"/>
              <a:t>Evaluation</a:t>
            </a:r>
            <a:r>
              <a:rPr lang="en-US" sz="2000" b="1" dirty="0"/>
              <a:t>: </a:t>
            </a:r>
            <a:r>
              <a:rPr lang="en-US" sz="2000" dirty="0"/>
              <a:t>Low latency means that the IDS is responsive to potential threats quickly</a:t>
            </a:r>
            <a:endParaRPr lang="en-US" dirty="0" smtClean="0"/>
          </a:p>
          <a:p>
            <a:pPr algn="just"/>
            <a:endParaRPr lang="en-US" dirty="0"/>
          </a:p>
          <a:p>
            <a:pPr algn="just"/>
            <a:endParaRPr lang="en-US" sz="3200" dirty="0"/>
          </a:p>
        </p:txBody>
      </p:sp>
    </p:spTree>
    <p:extLst>
      <p:ext uri="{BB962C8B-B14F-4D97-AF65-F5344CB8AC3E}">
        <p14:creationId xmlns:p14="http://schemas.microsoft.com/office/powerpoint/2010/main" val="2470369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A4B5-0A1F-DC0A-AD29-D0F494BA0DA6}"/>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246D909-9B59-1A74-70C6-4BDA50DC72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8F65332-6B62-72C8-9F08-281104A1258E}"/>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5166BCA-A463-1389-E06C-D49A88D066D7}"/>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E48194B-989A-047D-32A4-062DED51FC33}"/>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85AED70-10F5-594F-610B-ADE9599C2556}"/>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CF89E939-AAEF-1A26-7B9E-268B4FD712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5EF42F3-3576-47BF-7E0A-B574E6940E99}"/>
              </a:ext>
            </a:extLst>
          </p:cNvPr>
          <p:cNvSpPr>
            <a:spLocks noGrp="1"/>
          </p:cNvSpPr>
          <p:nvPr>
            <p:ph type="title"/>
          </p:nvPr>
        </p:nvSpPr>
        <p:spPr>
          <a:xfrm>
            <a:off x="209107" y="290929"/>
            <a:ext cx="11689301" cy="792656"/>
          </a:xfrm>
        </p:spPr>
        <p:txBody>
          <a:bodyPr anchor="b">
            <a:normAutofit/>
          </a:bodyPr>
          <a:lstStyle/>
          <a:p>
            <a:r>
              <a:rPr lang="en-US" b="1" dirty="0">
                <a:latin typeface="Arial Black" panose="020B0A04020102020204" pitchFamily="34" charset="0"/>
              </a:rPr>
              <a:t>IDS Performance Evaluation</a:t>
            </a:r>
            <a:endParaRPr lang="en-US" b="1" dirty="0">
              <a:latin typeface="Arial Black" panose="020B0A04020102020204" pitchFamily="34" charset="0"/>
            </a:endParaRPr>
          </a:p>
        </p:txBody>
      </p:sp>
      <p:sp>
        <p:nvSpPr>
          <p:cNvPr id="13" name="Rectangle 12"/>
          <p:cNvSpPr/>
          <p:nvPr/>
        </p:nvSpPr>
        <p:spPr>
          <a:xfrm>
            <a:off x="353772" y="1469852"/>
            <a:ext cx="10362353" cy="4893647"/>
          </a:xfrm>
          <a:prstGeom prst="rect">
            <a:avLst/>
          </a:prstGeom>
        </p:spPr>
        <p:txBody>
          <a:bodyPr wrap="square">
            <a:spAutoFit/>
          </a:bodyPr>
          <a:lstStyle/>
          <a:p>
            <a:pPr algn="just"/>
            <a:r>
              <a:rPr lang="en-US" sz="2400" b="1" dirty="0"/>
              <a:t>Scalability</a:t>
            </a:r>
            <a:r>
              <a:rPr lang="en-US" sz="2400" b="1" dirty="0" smtClean="0"/>
              <a:t>:</a:t>
            </a:r>
          </a:p>
          <a:p>
            <a:pPr algn="just"/>
            <a:r>
              <a:rPr lang="en-US" sz="2400" b="1" dirty="0" smtClean="0"/>
              <a:t>Definition</a:t>
            </a:r>
            <a:r>
              <a:rPr lang="en-US" sz="2400" b="1" dirty="0"/>
              <a:t>: </a:t>
            </a:r>
            <a:r>
              <a:rPr lang="en-US" sz="2400" dirty="0"/>
              <a:t>The ability of the IDS to handle increasing amounts of traffic or a growing number of monitored devices</a:t>
            </a:r>
            <a:r>
              <a:rPr lang="en-US" sz="2400" dirty="0" smtClean="0"/>
              <a:t>.</a:t>
            </a:r>
          </a:p>
          <a:p>
            <a:pPr algn="just"/>
            <a:r>
              <a:rPr lang="en-US" sz="2400" b="1" dirty="0" smtClean="0"/>
              <a:t>Impact</a:t>
            </a:r>
            <a:r>
              <a:rPr lang="en-US" sz="2400" b="1" dirty="0"/>
              <a:t>: </a:t>
            </a:r>
            <a:r>
              <a:rPr lang="en-US" sz="2400" dirty="0"/>
              <a:t>As networks grow, the IDS should scale to maintain performance</a:t>
            </a:r>
            <a:r>
              <a:rPr lang="en-US" sz="2400" dirty="0" smtClean="0"/>
              <a:t>.</a:t>
            </a:r>
          </a:p>
          <a:p>
            <a:pPr algn="just"/>
            <a:r>
              <a:rPr lang="en-US" sz="2400" b="1" dirty="0" smtClean="0"/>
              <a:t>Evaluation</a:t>
            </a:r>
            <a:r>
              <a:rPr lang="en-US" sz="2400" b="1" dirty="0"/>
              <a:t>: </a:t>
            </a:r>
            <a:r>
              <a:rPr lang="en-US" sz="2400" dirty="0"/>
              <a:t>A scalable IDS can accommodate growth without a significant degradation in performance</a:t>
            </a:r>
            <a:r>
              <a:rPr lang="en-US" sz="2400" dirty="0" smtClean="0"/>
              <a:t>.</a:t>
            </a:r>
          </a:p>
          <a:p>
            <a:pPr algn="just"/>
            <a:endParaRPr lang="en-US" sz="2400" b="1" dirty="0"/>
          </a:p>
          <a:p>
            <a:pPr algn="just"/>
            <a:r>
              <a:rPr lang="en-US" sz="2400" b="1" dirty="0" smtClean="0"/>
              <a:t>Resource </a:t>
            </a:r>
            <a:r>
              <a:rPr lang="en-US" sz="2400" b="1" dirty="0"/>
              <a:t>Consumption</a:t>
            </a:r>
            <a:r>
              <a:rPr lang="en-US" sz="2400" b="1" dirty="0" smtClean="0"/>
              <a:t>:</a:t>
            </a:r>
          </a:p>
          <a:p>
            <a:pPr algn="just"/>
            <a:r>
              <a:rPr lang="en-US" sz="2400" b="1" dirty="0" smtClean="0"/>
              <a:t>Definition</a:t>
            </a:r>
            <a:r>
              <a:rPr lang="en-US" sz="2400" b="1" dirty="0"/>
              <a:t>: </a:t>
            </a:r>
            <a:r>
              <a:rPr lang="en-US" sz="2400" dirty="0"/>
              <a:t>The amount of system resources (CPU, memory, storage) the IDS uses while performing its duties</a:t>
            </a:r>
            <a:r>
              <a:rPr lang="en-US" sz="2400" dirty="0" smtClean="0"/>
              <a:t>.</a:t>
            </a:r>
          </a:p>
          <a:p>
            <a:pPr algn="just"/>
            <a:r>
              <a:rPr lang="en-US" sz="2400" b="1" dirty="0" smtClean="0"/>
              <a:t>Impact</a:t>
            </a:r>
            <a:r>
              <a:rPr lang="en-US" sz="2400" b="1" dirty="0"/>
              <a:t>: </a:t>
            </a:r>
            <a:r>
              <a:rPr lang="en-US" sz="2400" dirty="0"/>
              <a:t>An IDS should be lightweight to avoid negatively affecting the performance of the monitored systems</a:t>
            </a:r>
            <a:r>
              <a:rPr lang="en-US" sz="2400" dirty="0" smtClean="0"/>
              <a:t>.</a:t>
            </a:r>
          </a:p>
          <a:p>
            <a:pPr algn="just"/>
            <a:r>
              <a:rPr lang="en-US" sz="2400" b="1" dirty="0" smtClean="0"/>
              <a:t>Evaluation</a:t>
            </a:r>
            <a:r>
              <a:rPr lang="en-US" sz="2400" b="1" dirty="0"/>
              <a:t>: </a:t>
            </a:r>
            <a:r>
              <a:rPr lang="en-US" sz="2400" dirty="0"/>
              <a:t>The lower the resource consumption, the more efficient the IDS is.</a:t>
            </a:r>
          </a:p>
        </p:txBody>
      </p:sp>
    </p:spTree>
    <p:extLst>
      <p:ext uri="{BB962C8B-B14F-4D97-AF65-F5344CB8AC3E}">
        <p14:creationId xmlns:p14="http://schemas.microsoft.com/office/powerpoint/2010/main" val="2649073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E806682E-6BEF-2AE4-767B-4324A0B6218F}"/>
              </a:ext>
            </a:extLst>
          </p:cNvPr>
          <p:cNvSpPr/>
          <p:nvPr/>
        </p:nvSpPr>
        <p:spPr>
          <a:xfrm rot="5400000">
            <a:off x="2559436" y="115407"/>
            <a:ext cx="12805637" cy="9180294"/>
          </a:xfrm>
          <a:custGeom>
            <a:avLst/>
            <a:gdLst>
              <a:gd name="connsiteX0" fmla="*/ 9825327 w 12805637"/>
              <a:gd name="connsiteY0" fmla="*/ 2593257 h 9180294"/>
              <a:gd name="connsiteX1" fmla="*/ 10456326 w 12805637"/>
              <a:gd name="connsiteY1" fmla="*/ 1331259 h 9180294"/>
              <a:gd name="connsiteX2" fmla="*/ 12174637 w 12805637"/>
              <a:gd name="connsiteY2" fmla="*/ 1331259 h 9180294"/>
              <a:gd name="connsiteX3" fmla="*/ 12805637 w 12805637"/>
              <a:gd name="connsiteY3" fmla="*/ 2593257 h 9180294"/>
              <a:gd name="connsiteX4" fmla="*/ 12174637 w 12805637"/>
              <a:gd name="connsiteY4" fmla="*/ 3855253 h 9180294"/>
              <a:gd name="connsiteX5" fmla="*/ 10456326 w 12805637"/>
              <a:gd name="connsiteY5" fmla="*/ 3855253 h 9180294"/>
              <a:gd name="connsiteX6" fmla="*/ 9825327 w 12805637"/>
              <a:gd name="connsiteY6" fmla="*/ 5255777 h 9180294"/>
              <a:gd name="connsiteX7" fmla="*/ 10456326 w 12805637"/>
              <a:gd name="connsiteY7" fmla="*/ 3993779 h 9180294"/>
              <a:gd name="connsiteX8" fmla="*/ 12174637 w 12805637"/>
              <a:gd name="connsiteY8" fmla="*/ 3993779 h 9180294"/>
              <a:gd name="connsiteX9" fmla="*/ 12805637 w 12805637"/>
              <a:gd name="connsiteY9" fmla="*/ 5255777 h 9180294"/>
              <a:gd name="connsiteX10" fmla="*/ 12174637 w 12805637"/>
              <a:gd name="connsiteY10" fmla="*/ 6517772 h 9180294"/>
              <a:gd name="connsiteX11" fmla="*/ 10456326 w 12805637"/>
              <a:gd name="connsiteY11" fmla="*/ 6517772 h 9180294"/>
              <a:gd name="connsiteX12" fmla="*/ 7368996 w 12805637"/>
              <a:gd name="connsiteY12" fmla="*/ 3924519 h 9180294"/>
              <a:gd name="connsiteX13" fmla="*/ 7999995 w 12805637"/>
              <a:gd name="connsiteY13" fmla="*/ 2662521 h 9180294"/>
              <a:gd name="connsiteX14" fmla="*/ 9718307 w 12805637"/>
              <a:gd name="connsiteY14" fmla="*/ 2662521 h 9180294"/>
              <a:gd name="connsiteX15" fmla="*/ 10349306 w 12805637"/>
              <a:gd name="connsiteY15" fmla="*/ 3924519 h 9180294"/>
              <a:gd name="connsiteX16" fmla="*/ 9718307 w 12805637"/>
              <a:gd name="connsiteY16" fmla="*/ 5186515 h 9180294"/>
              <a:gd name="connsiteX17" fmla="*/ 7999995 w 12805637"/>
              <a:gd name="connsiteY17" fmla="*/ 5186515 h 9180294"/>
              <a:gd name="connsiteX18" fmla="*/ 7368996 w 12805637"/>
              <a:gd name="connsiteY18" fmla="*/ 6587038 h 9180294"/>
              <a:gd name="connsiteX19" fmla="*/ 7999995 w 12805637"/>
              <a:gd name="connsiteY19" fmla="*/ 5325041 h 9180294"/>
              <a:gd name="connsiteX20" fmla="*/ 9718307 w 12805637"/>
              <a:gd name="connsiteY20" fmla="*/ 5325041 h 9180294"/>
              <a:gd name="connsiteX21" fmla="*/ 10349306 w 12805637"/>
              <a:gd name="connsiteY21" fmla="*/ 6587038 h 9180294"/>
              <a:gd name="connsiteX22" fmla="*/ 9718307 w 12805637"/>
              <a:gd name="connsiteY22" fmla="*/ 7849034 h 9180294"/>
              <a:gd name="connsiteX23" fmla="*/ 7999995 w 12805637"/>
              <a:gd name="connsiteY23" fmla="*/ 7849034 h 9180294"/>
              <a:gd name="connsiteX24" fmla="*/ 7368995 w 12805637"/>
              <a:gd name="connsiteY24" fmla="*/ 1261996 h 9180294"/>
              <a:gd name="connsiteX25" fmla="*/ 7999994 w 12805637"/>
              <a:gd name="connsiteY25" fmla="*/ 0 h 9180294"/>
              <a:gd name="connsiteX26" fmla="*/ 9718306 w 12805637"/>
              <a:gd name="connsiteY26" fmla="*/ 0 h 9180294"/>
              <a:gd name="connsiteX27" fmla="*/ 10349305 w 12805637"/>
              <a:gd name="connsiteY27" fmla="*/ 1261996 h 9180294"/>
              <a:gd name="connsiteX28" fmla="*/ 9718306 w 12805637"/>
              <a:gd name="connsiteY28" fmla="*/ 2523993 h 9180294"/>
              <a:gd name="connsiteX29" fmla="*/ 7999994 w 12805637"/>
              <a:gd name="connsiteY29" fmla="*/ 2523993 h 9180294"/>
              <a:gd name="connsiteX30" fmla="*/ 4912666 w 12805637"/>
              <a:gd name="connsiteY30" fmla="*/ 7918298 h 9180294"/>
              <a:gd name="connsiteX31" fmla="*/ 5543664 w 12805637"/>
              <a:gd name="connsiteY31" fmla="*/ 6656301 h 9180294"/>
              <a:gd name="connsiteX32" fmla="*/ 7261975 w 12805637"/>
              <a:gd name="connsiteY32" fmla="*/ 6656301 h 9180294"/>
              <a:gd name="connsiteX33" fmla="*/ 7892974 w 12805637"/>
              <a:gd name="connsiteY33" fmla="*/ 7918298 h 9180294"/>
              <a:gd name="connsiteX34" fmla="*/ 7261975 w 12805637"/>
              <a:gd name="connsiteY34" fmla="*/ 9180294 h 9180294"/>
              <a:gd name="connsiteX35" fmla="*/ 5543664 w 12805637"/>
              <a:gd name="connsiteY35" fmla="*/ 9180294 h 9180294"/>
              <a:gd name="connsiteX36" fmla="*/ 4912665 w 12805637"/>
              <a:gd name="connsiteY36" fmla="*/ 5255779 h 9180294"/>
              <a:gd name="connsiteX37" fmla="*/ 5543664 w 12805637"/>
              <a:gd name="connsiteY37" fmla="*/ 3993781 h 9180294"/>
              <a:gd name="connsiteX38" fmla="*/ 7261975 w 12805637"/>
              <a:gd name="connsiteY38" fmla="*/ 3993781 h 9180294"/>
              <a:gd name="connsiteX39" fmla="*/ 7892974 w 12805637"/>
              <a:gd name="connsiteY39" fmla="*/ 5255779 h 9180294"/>
              <a:gd name="connsiteX40" fmla="*/ 7261975 w 12805637"/>
              <a:gd name="connsiteY40" fmla="*/ 6517774 h 9180294"/>
              <a:gd name="connsiteX41" fmla="*/ 5543664 w 12805637"/>
              <a:gd name="connsiteY41" fmla="*/ 6517774 h 9180294"/>
              <a:gd name="connsiteX42" fmla="*/ 4912665 w 12805637"/>
              <a:gd name="connsiteY42" fmla="*/ 2593257 h 9180294"/>
              <a:gd name="connsiteX43" fmla="*/ 5543663 w 12805637"/>
              <a:gd name="connsiteY43" fmla="*/ 1331261 h 9180294"/>
              <a:gd name="connsiteX44" fmla="*/ 7261974 w 12805637"/>
              <a:gd name="connsiteY44" fmla="*/ 1331261 h 9180294"/>
              <a:gd name="connsiteX45" fmla="*/ 7892973 w 12805637"/>
              <a:gd name="connsiteY45" fmla="*/ 2593257 h 9180294"/>
              <a:gd name="connsiteX46" fmla="*/ 7261974 w 12805637"/>
              <a:gd name="connsiteY46" fmla="*/ 3855253 h 9180294"/>
              <a:gd name="connsiteX47" fmla="*/ 5543663 w 12805637"/>
              <a:gd name="connsiteY47" fmla="*/ 3855253 h 9180294"/>
              <a:gd name="connsiteX48" fmla="*/ 2456334 w 12805637"/>
              <a:gd name="connsiteY48" fmla="*/ 6587038 h 9180294"/>
              <a:gd name="connsiteX49" fmla="*/ 3087333 w 12805637"/>
              <a:gd name="connsiteY49" fmla="*/ 5325041 h 9180294"/>
              <a:gd name="connsiteX50" fmla="*/ 4805645 w 12805637"/>
              <a:gd name="connsiteY50" fmla="*/ 5325041 h 9180294"/>
              <a:gd name="connsiteX51" fmla="*/ 5436644 w 12805637"/>
              <a:gd name="connsiteY51" fmla="*/ 6587038 h 9180294"/>
              <a:gd name="connsiteX52" fmla="*/ 4805645 w 12805637"/>
              <a:gd name="connsiteY52" fmla="*/ 7849034 h 9180294"/>
              <a:gd name="connsiteX53" fmla="*/ 3087333 w 12805637"/>
              <a:gd name="connsiteY53" fmla="*/ 7849034 h 9180294"/>
              <a:gd name="connsiteX54" fmla="*/ 2456334 w 12805637"/>
              <a:gd name="connsiteY54" fmla="*/ 3924519 h 9180294"/>
              <a:gd name="connsiteX55" fmla="*/ 3087333 w 12805637"/>
              <a:gd name="connsiteY55" fmla="*/ 2662521 h 9180294"/>
              <a:gd name="connsiteX56" fmla="*/ 4805645 w 12805637"/>
              <a:gd name="connsiteY56" fmla="*/ 2662521 h 9180294"/>
              <a:gd name="connsiteX57" fmla="*/ 5436644 w 12805637"/>
              <a:gd name="connsiteY57" fmla="*/ 3924519 h 9180294"/>
              <a:gd name="connsiteX58" fmla="*/ 4805645 w 12805637"/>
              <a:gd name="connsiteY58" fmla="*/ 5186515 h 9180294"/>
              <a:gd name="connsiteX59" fmla="*/ 3087333 w 12805637"/>
              <a:gd name="connsiteY59" fmla="*/ 5186515 h 9180294"/>
              <a:gd name="connsiteX60" fmla="*/ 2456333 w 12805637"/>
              <a:gd name="connsiteY60" fmla="*/ 1261996 h 9180294"/>
              <a:gd name="connsiteX61" fmla="*/ 3087332 w 12805637"/>
              <a:gd name="connsiteY61" fmla="*/ 0 h 9180294"/>
              <a:gd name="connsiteX62" fmla="*/ 4805643 w 12805637"/>
              <a:gd name="connsiteY62" fmla="*/ 0 h 9180294"/>
              <a:gd name="connsiteX63" fmla="*/ 5436643 w 12805637"/>
              <a:gd name="connsiteY63" fmla="*/ 1261996 h 9180294"/>
              <a:gd name="connsiteX64" fmla="*/ 4805643 w 12805637"/>
              <a:gd name="connsiteY64" fmla="*/ 2523993 h 9180294"/>
              <a:gd name="connsiteX65" fmla="*/ 3087332 w 12805637"/>
              <a:gd name="connsiteY65" fmla="*/ 2523993 h 9180294"/>
              <a:gd name="connsiteX66" fmla="*/ 0 w 12805637"/>
              <a:gd name="connsiteY66" fmla="*/ 5255775 h 9180294"/>
              <a:gd name="connsiteX67" fmla="*/ 630999 w 12805637"/>
              <a:gd name="connsiteY67" fmla="*/ 3993779 h 9180294"/>
              <a:gd name="connsiteX68" fmla="*/ 2349311 w 12805637"/>
              <a:gd name="connsiteY68" fmla="*/ 3993779 h 9180294"/>
              <a:gd name="connsiteX69" fmla="*/ 2980310 w 12805637"/>
              <a:gd name="connsiteY69" fmla="*/ 5255775 h 9180294"/>
              <a:gd name="connsiteX70" fmla="*/ 2349311 w 12805637"/>
              <a:gd name="connsiteY70" fmla="*/ 6517771 h 9180294"/>
              <a:gd name="connsiteX71" fmla="*/ 630999 w 12805637"/>
              <a:gd name="connsiteY71" fmla="*/ 6517771 h 9180294"/>
              <a:gd name="connsiteX72" fmla="*/ 0 w 12805637"/>
              <a:gd name="connsiteY72" fmla="*/ 2593255 h 9180294"/>
              <a:gd name="connsiteX73" fmla="*/ 630999 w 12805637"/>
              <a:gd name="connsiteY73" fmla="*/ 1331259 h 9180294"/>
              <a:gd name="connsiteX74" fmla="*/ 2349311 w 12805637"/>
              <a:gd name="connsiteY74" fmla="*/ 1331259 h 9180294"/>
              <a:gd name="connsiteX75" fmla="*/ 2980310 w 12805637"/>
              <a:gd name="connsiteY75" fmla="*/ 2593255 h 9180294"/>
              <a:gd name="connsiteX76" fmla="*/ 2349311 w 12805637"/>
              <a:gd name="connsiteY76" fmla="*/ 3855251 h 9180294"/>
              <a:gd name="connsiteX77" fmla="*/ 630999 w 12805637"/>
              <a:gd name="connsiteY77" fmla="*/ 3855251 h 918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805637" h="9180294">
                <a:moveTo>
                  <a:pt x="9825327" y="2593257"/>
                </a:moveTo>
                <a:lnTo>
                  <a:pt x="10456326" y="1331259"/>
                </a:lnTo>
                <a:lnTo>
                  <a:pt x="12174637" y="1331259"/>
                </a:lnTo>
                <a:lnTo>
                  <a:pt x="12805637" y="2593257"/>
                </a:lnTo>
                <a:lnTo>
                  <a:pt x="12174637" y="3855253"/>
                </a:lnTo>
                <a:lnTo>
                  <a:pt x="10456326" y="3855253"/>
                </a:lnTo>
                <a:close/>
                <a:moveTo>
                  <a:pt x="9825327" y="5255777"/>
                </a:moveTo>
                <a:lnTo>
                  <a:pt x="10456326" y="3993779"/>
                </a:lnTo>
                <a:lnTo>
                  <a:pt x="12174637" y="3993779"/>
                </a:lnTo>
                <a:lnTo>
                  <a:pt x="12805637" y="5255777"/>
                </a:lnTo>
                <a:lnTo>
                  <a:pt x="12174637" y="6517772"/>
                </a:lnTo>
                <a:lnTo>
                  <a:pt x="10456326" y="6517772"/>
                </a:lnTo>
                <a:close/>
                <a:moveTo>
                  <a:pt x="7368996" y="3924519"/>
                </a:moveTo>
                <a:lnTo>
                  <a:pt x="7999995" y="2662521"/>
                </a:lnTo>
                <a:lnTo>
                  <a:pt x="9718307" y="2662521"/>
                </a:lnTo>
                <a:lnTo>
                  <a:pt x="10349306" y="3924519"/>
                </a:lnTo>
                <a:lnTo>
                  <a:pt x="9718307" y="5186515"/>
                </a:lnTo>
                <a:lnTo>
                  <a:pt x="7999995" y="5186515"/>
                </a:lnTo>
                <a:close/>
                <a:moveTo>
                  <a:pt x="7368996" y="6587038"/>
                </a:moveTo>
                <a:lnTo>
                  <a:pt x="7999995" y="5325041"/>
                </a:lnTo>
                <a:lnTo>
                  <a:pt x="9718307" y="5325041"/>
                </a:lnTo>
                <a:lnTo>
                  <a:pt x="10349306" y="6587038"/>
                </a:lnTo>
                <a:lnTo>
                  <a:pt x="9718307" y="7849034"/>
                </a:lnTo>
                <a:lnTo>
                  <a:pt x="7999995" y="7849034"/>
                </a:lnTo>
                <a:close/>
                <a:moveTo>
                  <a:pt x="7368995" y="1261996"/>
                </a:moveTo>
                <a:lnTo>
                  <a:pt x="7999994" y="0"/>
                </a:lnTo>
                <a:lnTo>
                  <a:pt x="9718306" y="0"/>
                </a:lnTo>
                <a:lnTo>
                  <a:pt x="10349305" y="1261996"/>
                </a:lnTo>
                <a:lnTo>
                  <a:pt x="9718306" y="2523993"/>
                </a:lnTo>
                <a:lnTo>
                  <a:pt x="7999994" y="2523993"/>
                </a:lnTo>
                <a:close/>
                <a:moveTo>
                  <a:pt x="4912666" y="7918298"/>
                </a:moveTo>
                <a:lnTo>
                  <a:pt x="5543664" y="6656301"/>
                </a:lnTo>
                <a:lnTo>
                  <a:pt x="7261975" y="6656301"/>
                </a:lnTo>
                <a:lnTo>
                  <a:pt x="7892974" y="7918298"/>
                </a:lnTo>
                <a:lnTo>
                  <a:pt x="7261975" y="9180294"/>
                </a:lnTo>
                <a:lnTo>
                  <a:pt x="5543664" y="9180294"/>
                </a:lnTo>
                <a:close/>
                <a:moveTo>
                  <a:pt x="4912665" y="5255779"/>
                </a:moveTo>
                <a:lnTo>
                  <a:pt x="5543664" y="3993781"/>
                </a:lnTo>
                <a:lnTo>
                  <a:pt x="7261975" y="3993781"/>
                </a:lnTo>
                <a:lnTo>
                  <a:pt x="7892974" y="5255779"/>
                </a:lnTo>
                <a:lnTo>
                  <a:pt x="7261975" y="6517774"/>
                </a:lnTo>
                <a:lnTo>
                  <a:pt x="5543664" y="6517774"/>
                </a:lnTo>
                <a:close/>
                <a:moveTo>
                  <a:pt x="4912665" y="2593257"/>
                </a:moveTo>
                <a:lnTo>
                  <a:pt x="5543663" y="1331261"/>
                </a:lnTo>
                <a:lnTo>
                  <a:pt x="7261974" y="1331261"/>
                </a:lnTo>
                <a:lnTo>
                  <a:pt x="7892973" y="2593257"/>
                </a:lnTo>
                <a:lnTo>
                  <a:pt x="7261974" y="3855253"/>
                </a:lnTo>
                <a:lnTo>
                  <a:pt x="5543663" y="3855253"/>
                </a:lnTo>
                <a:close/>
                <a:moveTo>
                  <a:pt x="2456334" y="6587038"/>
                </a:moveTo>
                <a:lnTo>
                  <a:pt x="3087333" y="5325041"/>
                </a:lnTo>
                <a:lnTo>
                  <a:pt x="4805645" y="5325041"/>
                </a:lnTo>
                <a:lnTo>
                  <a:pt x="5436644" y="6587038"/>
                </a:lnTo>
                <a:lnTo>
                  <a:pt x="4805645" y="7849034"/>
                </a:lnTo>
                <a:lnTo>
                  <a:pt x="3087333" y="7849034"/>
                </a:lnTo>
                <a:close/>
                <a:moveTo>
                  <a:pt x="2456334" y="3924519"/>
                </a:moveTo>
                <a:lnTo>
                  <a:pt x="3087333" y="2662521"/>
                </a:lnTo>
                <a:lnTo>
                  <a:pt x="4805645" y="2662521"/>
                </a:lnTo>
                <a:lnTo>
                  <a:pt x="5436644" y="3924519"/>
                </a:lnTo>
                <a:lnTo>
                  <a:pt x="4805645" y="5186515"/>
                </a:lnTo>
                <a:lnTo>
                  <a:pt x="3087333" y="5186515"/>
                </a:lnTo>
                <a:close/>
                <a:moveTo>
                  <a:pt x="2456333" y="1261996"/>
                </a:moveTo>
                <a:lnTo>
                  <a:pt x="3087332" y="0"/>
                </a:lnTo>
                <a:lnTo>
                  <a:pt x="4805643" y="0"/>
                </a:lnTo>
                <a:lnTo>
                  <a:pt x="5436643" y="1261996"/>
                </a:lnTo>
                <a:lnTo>
                  <a:pt x="4805643" y="2523993"/>
                </a:lnTo>
                <a:lnTo>
                  <a:pt x="3087332" y="2523993"/>
                </a:lnTo>
                <a:close/>
                <a:moveTo>
                  <a:pt x="0" y="5255775"/>
                </a:moveTo>
                <a:lnTo>
                  <a:pt x="630999" y="3993779"/>
                </a:lnTo>
                <a:lnTo>
                  <a:pt x="2349311" y="3993779"/>
                </a:lnTo>
                <a:lnTo>
                  <a:pt x="2980310" y="5255775"/>
                </a:lnTo>
                <a:lnTo>
                  <a:pt x="2349311" y="6517771"/>
                </a:lnTo>
                <a:lnTo>
                  <a:pt x="630999" y="6517771"/>
                </a:lnTo>
                <a:close/>
                <a:moveTo>
                  <a:pt x="0" y="2593255"/>
                </a:moveTo>
                <a:lnTo>
                  <a:pt x="630999" y="1331259"/>
                </a:lnTo>
                <a:lnTo>
                  <a:pt x="2349311" y="1331259"/>
                </a:lnTo>
                <a:lnTo>
                  <a:pt x="2980310" y="2593255"/>
                </a:lnTo>
                <a:lnTo>
                  <a:pt x="2349311" y="3855251"/>
                </a:lnTo>
                <a:lnTo>
                  <a:pt x="630999" y="3855251"/>
                </a:lnTo>
                <a:close/>
              </a:path>
            </a:pathLst>
          </a:custGeom>
          <a:blipFill dpi="0" rotWithShape="0">
            <a:blip r:embed="rId2"/>
            <a:srcRect/>
            <a:stretch>
              <a:fillRect/>
            </a:stretch>
          </a:blipFill>
          <a:ln>
            <a:noFill/>
          </a:ln>
          <a:effectLst>
            <a:innerShdw blurRad="381000" dist="177800">
              <a:prstClr val="black">
                <a:alpha val="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endParaRPr lang="en-US" dirty="0"/>
          </a:p>
        </p:txBody>
      </p:sp>
      <p:sp>
        <p:nvSpPr>
          <p:cNvPr id="31" name="TextBox 30">
            <a:extLst>
              <a:ext uri="{FF2B5EF4-FFF2-40B4-BE49-F238E27FC236}">
                <a16:creationId xmlns:a16="http://schemas.microsoft.com/office/drawing/2014/main" id="{FF6399CE-B87A-3D55-6A5D-7E4B5BFDD6BC}"/>
              </a:ext>
            </a:extLst>
          </p:cNvPr>
          <p:cNvSpPr txBox="1"/>
          <p:nvPr/>
        </p:nvSpPr>
        <p:spPr>
          <a:xfrm>
            <a:off x="238128" y="1217236"/>
            <a:ext cx="5316005" cy="1200329"/>
          </a:xfrm>
          <a:prstGeom prst="rect">
            <a:avLst/>
          </a:prstGeom>
          <a:noFill/>
          <a:effectLst>
            <a:innerShdw blurRad="368300" dist="76200" dir="13500000">
              <a:schemeClr val="bg1">
                <a:alpha val="48000"/>
              </a:schemeClr>
            </a:innerShdw>
          </a:effectLst>
        </p:spPr>
        <p:txBody>
          <a:bodyPr wrap="square" rtlCol="0">
            <a:spAutoFit/>
          </a:bodyPr>
          <a:lstStyle/>
          <a:p>
            <a:r>
              <a:rPr lang="en-IN" sz="7200" b="1" dirty="0">
                <a:effectLst>
                  <a:innerShdw dist="50800">
                    <a:schemeClr val="bg1">
                      <a:alpha val="70000"/>
                    </a:schemeClr>
                  </a:innerShdw>
                </a:effectLst>
                <a:latin typeface="Montserrat" panose="00000500000000000000" pitchFamily="2" charset="0"/>
              </a:rPr>
              <a:t>Module 3: </a:t>
            </a:r>
          </a:p>
        </p:txBody>
      </p:sp>
      <p:sp>
        <p:nvSpPr>
          <p:cNvPr id="33" name="TextBox 32">
            <a:extLst>
              <a:ext uri="{FF2B5EF4-FFF2-40B4-BE49-F238E27FC236}">
                <a16:creationId xmlns:a16="http://schemas.microsoft.com/office/drawing/2014/main" id="{31A6187A-58DE-634E-015C-4B2C6881A7AF}"/>
              </a:ext>
            </a:extLst>
          </p:cNvPr>
          <p:cNvSpPr txBox="1"/>
          <p:nvPr/>
        </p:nvSpPr>
        <p:spPr>
          <a:xfrm>
            <a:off x="238128" y="2457629"/>
            <a:ext cx="4816472" cy="1754326"/>
          </a:xfrm>
          <a:prstGeom prst="rect">
            <a:avLst/>
          </a:prstGeom>
          <a:noFill/>
          <a:effectLst>
            <a:innerShdw blurRad="406400" dist="50800" dir="5400000">
              <a:prstClr val="black"/>
            </a:innerShdw>
          </a:effectLst>
        </p:spPr>
        <p:txBody>
          <a:bodyPr wrap="square">
            <a:spAutoFit/>
          </a:bodyPr>
          <a:lstStyle/>
          <a:p>
            <a:r>
              <a:rPr lang="en-US" sz="3600" b="1" dirty="0">
                <a:effectLst>
                  <a:innerShdw dist="50800" dir="13500000">
                    <a:prstClr val="black"/>
                  </a:innerShdw>
                </a:effectLst>
                <a:latin typeface="Montserrat" panose="00000500000000000000" pitchFamily="2" charset="0"/>
              </a:rPr>
              <a:t>AI and ML Techniques in IDS Design</a:t>
            </a:r>
          </a:p>
        </p:txBody>
      </p:sp>
    </p:spTree>
    <p:extLst>
      <p:ext uri="{BB962C8B-B14F-4D97-AF65-F5344CB8AC3E}">
        <p14:creationId xmlns:p14="http://schemas.microsoft.com/office/powerpoint/2010/main" val="1664213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3B37-B50F-B538-21D7-15006E8E79A1}"/>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DD363C0-8749-C631-CEEF-B795E7A3387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C729CDB-A2E2-7B71-A668-41AAA7B32EC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07C82AA-02F4-6A67-BB0F-8D91F9D3BAF1}"/>
              </a:ext>
            </a:extLst>
          </p:cNvPr>
          <p:cNvSpPr txBox="1"/>
          <p:nvPr/>
        </p:nvSpPr>
        <p:spPr>
          <a:xfrm>
            <a:off x="327074" y="1664788"/>
            <a:ext cx="7419177" cy="707886"/>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The figure below illustrates the IDS concept and its design as well as its relationship with the firewall protection.</a:t>
            </a:r>
            <a:endParaRPr lang="en-US" sz="2000" dirty="0"/>
          </a:p>
        </p:txBody>
      </p:sp>
      <p:sp>
        <p:nvSpPr>
          <p:cNvPr id="8" name="Title 1">
            <a:extLst>
              <a:ext uri="{FF2B5EF4-FFF2-40B4-BE49-F238E27FC236}">
                <a16:creationId xmlns:a16="http://schemas.microsoft.com/office/drawing/2014/main" id="{57E95125-E0AC-BB93-2946-F22FE0B2EB91}"/>
              </a:ext>
            </a:extLst>
          </p:cNvPr>
          <p:cNvSpPr>
            <a:spLocks noGrp="1"/>
          </p:cNvSpPr>
          <p:nvPr>
            <p:ph type="title"/>
          </p:nvPr>
        </p:nvSpPr>
        <p:spPr>
          <a:xfrm>
            <a:off x="383105" y="739826"/>
            <a:ext cx="6798541" cy="792656"/>
          </a:xfrm>
        </p:spPr>
        <p:txBody>
          <a:bodyPr anchor="b">
            <a:normAutofit/>
          </a:bodyPr>
          <a:lstStyle/>
          <a:p>
            <a:r>
              <a:rPr lang="en-US" b="1" dirty="0">
                <a:latin typeface="Arial Black" panose="020B0A04020102020204" pitchFamily="34" charset="0"/>
              </a:rPr>
              <a:t>Goal</a:t>
            </a:r>
          </a:p>
        </p:txBody>
      </p:sp>
      <p:sp>
        <p:nvSpPr>
          <p:cNvPr id="9" name="Hexagon 8">
            <a:extLst>
              <a:ext uri="{FF2B5EF4-FFF2-40B4-BE49-F238E27FC236}">
                <a16:creationId xmlns:a16="http://schemas.microsoft.com/office/drawing/2014/main" id="{A7C22C50-4FB6-4453-47A6-1F1B4D9224BA}"/>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9553DD91-554C-8A5B-94AB-7A09CA13C7F8}"/>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BEEF14CA-F0E5-5006-D233-E96E5D62517D}"/>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20D3AA7C-1050-28D4-1BC5-E0E87D843CF7}"/>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5BF014F5-D511-477F-FE12-223AA1A68704}"/>
              </a:ext>
            </a:extLst>
          </p:cNvPr>
          <p:cNvPicPr>
            <a:picLocks noChangeAspect="1"/>
          </p:cNvPicPr>
          <p:nvPr/>
        </p:nvPicPr>
        <p:blipFill>
          <a:blip r:embed="rId3"/>
          <a:stretch>
            <a:fillRect/>
          </a:stretch>
        </p:blipFill>
        <p:spPr>
          <a:xfrm>
            <a:off x="562778" y="2504980"/>
            <a:ext cx="7765944" cy="3825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2602291"/>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455054EB-0C36-79EF-6EE9-C957AD884609}"/>
              </a:ext>
            </a:extLst>
          </p:cNvPr>
          <p:cNvSpPr/>
          <p:nvPr/>
        </p:nvSpPr>
        <p:spPr>
          <a:xfrm rot="5400000">
            <a:off x="2559436" y="-7161695"/>
            <a:ext cx="12805637" cy="9180294"/>
          </a:xfrm>
          <a:custGeom>
            <a:avLst/>
            <a:gdLst>
              <a:gd name="connsiteX0" fmla="*/ 9825327 w 12805637"/>
              <a:gd name="connsiteY0" fmla="*/ 2593257 h 9180294"/>
              <a:gd name="connsiteX1" fmla="*/ 10456326 w 12805637"/>
              <a:gd name="connsiteY1" fmla="*/ 1331259 h 9180294"/>
              <a:gd name="connsiteX2" fmla="*/ 12174637 w 12805637"/>
              <a:gd name="connsiteY2" fmla="*/ 1331259 h 9180294"/>
              <a:gd name="connsiteX3" fmla="*/ 12805637 w 12805637"/>
              <a:gd name="connsiteY3" fmla="*/ 2593257 h 9180294"/>
              <a:gd name="connsiteX4" fmla="*/ 12174637 w 12805637"/>
              <a:gd name="connsiteY4" fmla="*/ 3855253 h 9180294"/>
              <a:gd name="connsiteX5" fmla="*/ 10456326 w 12805637"/>
              <a:gd name="connsiteY5" fmla="*/ 3855253 h 9180294"/>
              <a:gd name="connsiteX6" fmla="*/ 9825327 w 12805637"/>
              <a:gd name="connsiteY6" fmla="*/ 5255777 h 9180294"/>
              <a:gd name="connsiteX7" fmla="*/ 10456326 w 12805637"/>
              <a:gd name="connsiteY7" fmla="*/ 3993779 h 9180294"/>
              <a:gd name="connsiteX8" fmla="*/ 12174637 w 12805637"/>
              <a:gd name="connsiteY8" fmla="*/ 3993779 h 9180294"/>
              <a:gd name="connsiteX9" fmla="*/ 12805637 w 12805637"/>
              <a:gd name="connsiteY9" fmla="*/ 5255777 h 9180294"/>
              <a:gd name="connsiteX10" fmla="*/ 12174637 w 12805637"/>
              <a:gd name="connsiteY10" fmla="*/ 6517772 h 9180294"/>
              <a:gd name="connsiteX11" fmla="*/ 10456326 w 12805637"/>
              <a:gd name="connsiteY11" fmla="*/ 6517772 h 9180294"/>
              <a:gd name="connsiteX12" fmla="*/ 7368996 w 12805637"/>
              <a:gd name="connsiteY12" fmla="*/ 3924519 h 9180294"/>
              <a:gd name="connsiteX13" fmla="*/ 7999995 w 12805637"/>
              <a:gd name="connsiteY13" fmla="*/ 2662521 h 9180294"/>
              <a:gd name="connsiteX14" fmla="*/ 9718307 w 12805637"/>
              <a:gd name="connsiteY14" fmla="*/ 2662521 h 9180294"/>
              <a:gd name="connsiteX15" fmla="*/ 10349306 w 12805637"/>
              <a:gd name="connsiteY15" fmla="*/ 3924519 h 9180294"/>
              <a:gd name="connsiteX16" fmla="*/ 9718307 w 12805637"/>
              <a:gd name="connsiteY16" fmla="*/ 5186515 h 9180294"/>
              <a:gd name="connsiteX17" fmla="*/ 7999995 w 12805637"/>
              <a:gd name="connsiteY17" fmla="*/ 5186515 h 9180294"/>
              <a:gd name="connsiteX18" fmla="*/ 7368996 w 12805637"/>
              <a:gd name="connsiteY18" fmla="*/ 6587038 h 9180294"/>
              <a:gd name="connsiteX19" fmla="*/ 7999995 w 12805637"/>
              <a:gd name="connsiteY19" fmla="*/ 5325041 h 9180294"/>
              <a:gd name="connsiteX20" fmla="*/ 9718307 w 12805637"/>
              <a:gd name="connsiteY20" fmla="*/ 5325041 h 9180294"/>
              <a:gd name="connsiteX21" fmla="*/ 10349306 w 12805637"/>
              <a:gd name="connsiteY21" fmla="*/ 6587038 h 9180294"/>
              <a:gd name="connsiteX22" fmla="*/ 9718307 w 12805637"/>
              <a:gd name="connsiteY22" fmla="*/ 7849034 h 9180294"/>
              <a:gd name="connsiteX23" fmla="*/ 7999995 w 12805637"/>
              <a:gd name="connsiteY23" fmla="*/ 7849034 h 9180294"/>
              <a:gd name="connsiteX24" fmla="*/ 7368995 w 12805637"/>
              <a:gd name="connsiteY24" fmla="*/ 1261996 h 9180294"/>
              <a:gd name="connsiteX25" fmla="*/ 7999994 w 12805637"/>
              <a:gd name="connsiteY25" fmla="*/ 0 h 9180294"/>
              <a:gd name="connsiteX26" fmla="*/ 9718306 w 12805637"/>
              <a:gd name="connsiteY26" fmla="*/ 0 h 9180294"/>
              <a:gd name="connsiteX27" fmla="*/ 10349305 w 12805637"/>
              <a:gd name="connsiteY27" fmla="*/ 1261996 h 9180294"/>
              <a:gd name="connsiteX28" fmla="*/ 9718306 w 12805637"/>
              <a:gd name="connsiteY28" fmla="*/ 2523993 h 9180294"/>
              <a:gd name="connsiteX29" fmla="*/ 7999994 w 12805637"/>
              <a:gd name="connsiteY29" fmla="*/ 2523993 h 9180294"/>
              <a:gd name="connsiteX30" fmla="*/ 4912666 w 12805637"/>
              <a:gd name="connsiteY30" fmla="*/ 7918298 h 9180294"/>
              <a:gd name="connsiteX31" fmla="*/ 5543664 w 12805637"/>
              <a:gd name="connsiteY31" fmla="*/ 6656301 h 9180294"/>
              <a:gd name="connsiteX32" fmla="*/ 7261975 w 12805637"/>
              <a:gd name="connsiteY32" fmla="*/ 6656301 h 9180294"/>
              <a:gd name="connsiteX33" fmla="*/ 7892974 w 12805637"/>
              <a:gd name="connsiteY33" fmla="*/ 7918298 h 9180294"/>
              <a:gd name="connsiteX34" fmla="*/ 7261975 w 12805637"/>
              <a:gd name="connsiteY34" fmla="*/ 9180294 h 9180294"/>
              <a:gd name="connsiteX35" fmla="*/ 5543664 w 12805637"/>
              <a:gd name="connsiteY35" fmla="*/ 9180294 h 9180294"/>
              <a:gd name="connsiteX36" fmla="*/ 4912665 w 12805637"/>
              <a:gd name="connsiteY36" fmla="*/ 5255779 h 9180294"/>
              <a:gd name="connsiteX37" fmla="*/ 5543664 w 12805637"/>
              <a:gd name="connsiteY37" fmla="*/ 3993781 h 9180294"/>
              <a:gd name="connsiteX38" fmla="*/ 7261975 w 12805637"/>
              <a:gd name="connsiteY38" fmla="*/ 3993781 h 9180294"/>
              <a:gd name="connsiteX39" fmla="*/ 7892974 w 12805637"/>
              <a:gd name="connsiteY39" fmla="*/ 5255779 h 9180294"/>
              <a:gd name="connsiteX40" fmla="*/ 7261975 w 12805637"/>
              <a:gd name="connsiteY40" fmla="*/ 6517774 h 9180294"/>
              <a:gd name="connsiteX41" fmla="*/ 5543664 w 12805637"/>
              <a:gd name="connsiteY41" fmla="*/ 6517774 h 9180294"/>
              <a:gd name="connsiteX42" fmla="*/ 4912665 w 12805637"/>
              <a:gd name="connsiteY42" fmla="*/ 2593257 h 9180294"/>
              <a:gd name="connsiteX43" fmla="*/ 5543663 w 12805637"/>
              <a:gd name="connsiteY43" fmla="*/ 1331261 h 9180294"/>
              <a:gd name="connsiteX44" fmla="*/ 7261974 w 12805637"/>
              <a:gd name="connsiteY44" fmla="*/ 1331261 h 9180294"/>
              <a:gd name="connsiteX45" fmla="*/ 7892973 w 12805637"/>
              <a:gd name="connsiteY45" fmla="*/ 2593257 h 9180294"/>
              <a:gd name="connsiteX46" fmla="*/ 7261974 w 12805637"/>
              <a:gd name="connsiteY46" fmla="*/ 3855253 h 9180294"/>
              <a:gd name="connsiteX47" fmla="*/ 5543663 w 12805637"/>
              <a:gd name="connsiteY47" fmla="*/ 3855253 h 9180294"/>
              <a:gd name="connsiteX48" fmla="*/ 2456334 w 12805637"/>
              <a:gd name="connsiteY48" fmla="*/ 6587038 h 9180294"/>
              <a:gd name="connsiteX49" fmla="*/ 3087333 w 12805637"/>
              <a:gd name="connsiteY49" fmla="*/ 5325041 h 9180294"/>
              <a:gd name="connsiteX50" fmla="*/ 4805645 w 12805637"/>
              <a:gd name="connsiteY50" fmla="*/ 5325041 h 9180294"/>
              <a:gd name="connsiteX51" fmla="*/ 5436644 w 12805637"/>
              <a:gd name="connsiteY51" fmla="*/ 6587038 h 9180294"/>
              <a:gd name="connsiteX52" fmla="*/ 4805645 w 12805637"/>
              <a:gd name="connsiteY52" fmla="*/ 7849034 h 9180294"/>
              <a:gd name="connsiteX53" fmla="*/ 3087333 w 12805637"/>
              <a:gd name="connsiteY53" fmla="*/ 7849034 h 9180294"/>
              <a:gd name="connsiteX54" fmla="*/ 2456334 w 12805637"/>
              <a:gd name="connsiteY54" fmla="*/ 3924519 h 9180294"/>
              <a:gd name="connsiteX55" fmla="*/ 3087333 w 12805637"/>
              <a:gd name="connsiteY55" fmla="*/ 2662521 h 9180294"/>
              <a:gd name="connsiteX56" fmla="*/ 4805645 w 12805637"/>
              <a:gd name="connsiteY56" fmla="*/ 2662521 h 9180294"/>
              <a:gd name="connsiteX57" fmla="*/ 5436644 w 12805637"/>
              <a:gd name="connsiteY57" fmla="*/ 3924519 h 9180294"/>
              <a:gd name="connsiteX58" fmla="*/ 4805645 w 12805637"/>
              <a:gd name="connsiteY58" fmla="*/ 5186515 h 9180294"/>
              <a:gd name="connsiteX59" fmla="*/ 3087333 w 12805637"/>
              <a:gd name="connsiteY59" fmla="*/ 5186515 h 9180294"/>
              <a:gd name="connsiteX60" fmla="*/ 2456333 w 12805637"/>
              <a:gd name="connsiteY60" fmla="*/ 1261996 h 9180294"/>
              <a:gd name="connsiteX61" fmla="*/ 3087332 w 12805637"/>
              <a:gd name="connsiteY61" fmla="*/ 0 h 9180294"/>
              <a:gd name="connsiteX62" fmla="*/ 4805643 w 12805637"/>
              <a:gd name="connsiteY62" fmla="*/ 0 h 9180294"/>
              <a:gd name="connsiteX63" fmla="*/ 5436643 w 12805637"/>
              <a:gd name="connsiteY63" fmla="*/ 1261996 h 9180294"/>
              <a:gd name="connsiteX64" fmla="*/ 4805643 w 12805637"/>
              <a:gd name="connsiteY64" fmla="*/ 2523993 h 9180294"/>
              <a:gd name="connsiteX65" fmla="*/ 3087332 w 12805637"/>
              <a:gd name="connsiteY65" fmla="*/ 2523993 h 9180294"/>
              <a:gd name="connsiteX66" fmla="*/ 0 w 12805637"/>
              <a:gd name="connsiteY66" fmla="*/ 5255775 h 9180294"/>
              <a:gd name="connsiteX67" fmla="*/ 630999 w 12805637"/>
              <a:gd name="connsiteY67" fmla="*/ 3993779 h 9180294"/>
              <a:gd name="connsiteX68" fmla="*/ 2349311 w 12805637"/>
              <a:gd name="connsiteY68" fmla="*/ 3993779 h 9180294"/>
              <a:gd name="connsiteX69" fmla="*/ 2980310 w 12805637"/>
              <a:gd name="connsiteY69" fmla="*/ 5255775 h 9180294"/>
              <a:gd name="connsiteX70" fmla="*/ 2349311 w 12805637"/>
              <a:gd name="connsiteY70" fmla="*/ 6517771 h 9180294"/>
              <a:gd name="connsiteX71" fmla="*/ 630999 w 12805637"/>
              <a:gd name="connsiteY71" fmla="*/ 6517771 h 9180294"/>
              <a:gd name="connsiteX72" fmla="*/ 0 w 12805637"/>
              <a:gd name="connsiteY72" fmla="*/ 2593255 h 9180294"/>
              <a:gd name="connsiteX73" fmla="*/ 630999 w 12805637"/>
              <a:gd name="connsiteY73" fmla="*/ 1331259 h 9180294"/>
              <a:gd name="connsiteX74" fmla="*/ 2349311 w 12805637"/>
              <a:gd name="connsiteY74" fmla="*/ 1331259 h 9180294"/>
              <a:gd name="connsiteX75" fmla="*/ 2980310 w 12805637"/>
              <a:gd name="connsiteY75" fmla="*/ 2593255 h 9180294"/>
              <a:gd name="connsiteX76" fmla="*/ 2349311 w 12805637"/>
              <a:gd name="connsiteY76" fmla="*/ 3855251 h 9180294"/>
              <a:gd name="connsiteX77" fmla="*/ 630999 w 12805637"/>
              <a:gd name="connsiteY77" fmla="*/ 3855251 h 918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805637" h="9180294">
                <a:moveTo>
                  <a:pt x="9825327" y="2593257"/>
                </a:moveTo>
                <a:lnTo>
                  <a:pt x="10456326" y="1331259"/>
                </a:lnTo>
                <a:lnTo>
                  <a:pt x="12174637" y="1331259"/>
                </a:lnTo>
                <a:lnTo>
                  <a:pt x="12805637" y="2593257"/>
                </a:lnTo>
                <a:lnTo>
                  <a:pt x="12174637" y="3855253"/>
                </a:lnTo>
                <a:lnTo>
                  <a:pt x="10456326" y="3855253"/>
                </a:lnTo>
                <a:close/>
                <a:moveTo>
                  <a:pt x="9825327" y="5255777"/>
                </a:moveTo>
                <a:lnTo>
                  <a:pt x="10456326" y="3993779"/>
                </a:lnTo>
                <a:lnTo>
                  <a:pt x="12174637" y="3993779"/>
                </a:lnTo>
                <a:lnTo>
                  <a:pt x="12805637" y="5255777"/>
                </a:lnTo>
                <a:lnTo>
                  <a:pt x="12174637" y="6517772"/>
                </a:lnTo>
                <a:lnTo>
                  <a:pt x="10456326" y="6517772"/>
                </a:lnTo>
                <a:close/>
                <a:moveTo>
                  <a:pt x="7368996" y="3924519"/>
                </a:moveTo>
                <a:lnTo>
                  <a:pt x="7999995" y="2662521"/>
                </a:lnTo>
                <a:lnTo>
                  <a:pt x="9718307" y="2662521"/>
                </a:lnTo>
                <a:lnTo>
                  <a:pt x="10349306" y="3924519"/>
                </a:lnTo>
                <a:lnTo>
                  <a:pt x="9718307" y="5186515"/>
                </a:lnTo>
                <a:lnTo>
                  <a:pt x="7999995" y="5186515"/>
                </a:lnTo>
                <a:close/>
                <a:moveTo>
                  <a:pt x="7368996" y="6587038"/>
                </a:moveTo>
                <a:lnTo>
                  <a:pt x="7999995" y="5325041"/>
                </a:lnTo>
                <a:lnTo>
                  <a:pt x="9718307" y="5325041"/>
                </a:lnTo>
                <a:lnTo>
                  <a:pt x="10349306" y="6587038"/>
                </a:lnTo>
                <a:lnTo>
                  <a:pt x="9718307" y="7849034"/>
                </a:lnTo>
                <a:lnTo>
                  <a:pt x="7999995" y="7849034"/>
                </a:lnTo>
                <a:close/>
                <a:moveTo>
                  <a:pt x="7368995" y="1261996"/>
                </a:moveTo>
                <a:lnTo>
                  <a:pt x="7999994" y="0"/>
                </a:lnTo>
                <a:lnTo>
                  <a:pt x="9718306" y="0"/>
                </a:lnTo>
                <a:lnTo>
                  <a:pt x="10349305" y="1261996"/>
                </a:lnTo>
                <a:lnTo>
                  <a:pt x="9718306" y="2523993"/>
                </a:lnTo>
                <a:lnTo>
                  <a:pt x="7999994" y="2523993"/>
                </a:lnTo>
                <a:close/>
                <a:moveTo>
                  <a:pt x="4912666" y="7918298"/>
                </a:moveTo>
                <a:lnTo>
                  <a:pt x="5543664" y="6656301"/>
                </a:lnTo>
                <a:lnTo>
                  <a:pt x="7261975" y="6656301"/>
                </a:lnTo>
                <a:lnTo>
                  <a:pt x="7892974" y="7918298"/>
                </a:lnTo>
                <a:lnTo>
                  <a:pt x="7261975" y="9180294"/>
                </a:lnTo>
                <a:lnTo>
                  <a:pt x="5543664" y="9180294"/>
                </a:lnTo>
                <a:close/>
                <a:moveTo>
                  <a:pt x="4912665" y="5255779"/>
                </a:moveTo>
                <a:lnTo>
                  <a:pt x="5543664" y="3993781"/>
                </a:lnTo>
                <a:lnTo>
                  <a:pt x="7261975" y="3993781"/>
                </a:lnTo>
                <a:lnTo>
                  <a:pt x="7892974" y="5255779"/>
                </a:lnTo>
                <a:lnTo>
                  <a:pt x="7261975" y="6517774"/>
                </a:lnTo>
                <a:lnTo>
                  <a:pt x="5543664" y="6517774"/>
                </a:lnTo>
                <a:close/>
                <a:moveTo>
                  <a:pt x="4912665" y="2593257"/>
                </a:moveTo>
                <a:lnTo>
                  <a:pt x="5543663" y="1331261"/>
                </a:lnTo>
                <a:lnTo>
                  <a:pt x="7261974" y="1331261"/>
                </a:lnTo>
                <a:lnTo>
                  <a:pt x="7892973" y="2593257"/>
                </a:lnTo>
                <a:lnTo>
                  <a:pt x="7261974" y="3855253"/>
                </a:lnTo>
                <a:lnTo>
                  <a:pt x="5543663" y="3855253"/>
                </a:lnTo>
                <a:close/>
                <a:moveTo>
                  <a:pt x="2456334" y="6587038"/>
                </a:moveTo>
                <a:lnTo>
                  <a:pt x="3087333" y="5325041"/>
                </a:lnTo>
                <a:lnTo>
                  <a:pt x="4805645" y="5325041"/>
                </a:lnTo>
                <a:lnTo>
                  <a:pt x="5436644" y="6587038"/>
                </a:lnTo>
                <a:lnTo>
                  <a:pt x="4805645" y="7849034"/>
                </a:lnTo>
                <a:lnTo>
                  <a:pt x="3087333" y="7849034"/>
                </a:lnTo>
                <a:close/>
                <a:moveTo>
                  <a:pt x="2456334" y="3924519"/>
                </a:moveTo>
                <a:lnTo>
                  <a:pt x="3087333" y="2662521"/>
                </a:lnTo>
                <a:lnTo>
                  <a:pt x="4805645" y="2662521"/>
                </a:lnTo>
                <a:lnTo>
                  <a:pt x="5436644" y="3924519"/>
                </a:lnTo>
                <a:lnTo>
                  <a:pt x="4805645" y="5186515"/>
                </a:lnTo>
                <a:lnTo>
                  <a:pt x="3087333" y="5186515"/>
                </a:lnTo>
                <a:close/>
                <a:moveTo>
                  <a:pt x="2456333" y="1261996"/>
                </a:moveTo>
                <a:lnTo>
                  <a:pt x="3087332" y="0"/>
                </a:lnTo>
                <a:lnTo>
                  <a:pt x="4805643" y="0"/>
                </a:lnTo>
                <a:lnTo>
                  <a:pt x="5436643" y="1261996"/>
                </a:lnTo>
                <a:lnTo>
                  <a:pt x="4805643" y="2523993"/>
                </a:lnTo>
                <a:lnTo>
                  <a:pt x="3087332" y="2523993"/>
                </a:lnTo>
                <a:close/>
                <a:moveTo>
                  <a:pt x="0" y="5255775"/>
                </a:moveTo>
                <a:lnTo>
                  <a:pt x="630999" y="3993779"/>
                </a:lnTo>
                <a:lnTo>
                  <a:pt x="2349311" y="3993779"/>
                </a:lnTo>
                <a:lnTo>
                  <a:pt x="2980310" y="5255775"/>
                </a:lnTo>
                <a:lnTo>
                  <a:pt x="2349311" y="6517771"/>
                </a:lnTo>
                <a:lnTo>
                  <a:pt x="630999" y="6517771"/>
                </a:lnTo>
                <a:close/>
                <a:moveTo>
                  <a:pt x="0" y="2593255"/>
                </a:moveTo>
                <a:lnTo>
                  <a:pt x="630999" y="1331259"/>
                </a:lnTo>
                <a:lnTo>
                  <a:pt x="2349311" y="1331259"/>
                </a:lnTo>
                <a:lnTo>
                  <a:pt x="2980310" y="2593255"/>
                </a:lnTo>
                <a:lnTo>
                  <a:pt x="2349311" y="3855251"/>
                </a:lnTo>
                <a:lnTo>
                  <a:pt x="630999" y="3855251"/>
                </a:lnTo>
                <a:close/>
              </a:path>
            </a:pathLst>
          </a:custGeom>
          <a:blipFill dpi="0" rotWithShape="0">
            <a:blip r:embed="rId2"/>
            <a:srcRect/>
            <a:stretch>
              <a:fillRect/>
            </a:stretch>
          </a:blipFill>
          <a:ln>
            <a:noFill/>
          </a:ln>
          <a:effectLst>
            <a:innerShdw blurRad="381000" dist="177800">
              <a:prstClr val="black">
                <a:alpha val="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endParaRPr lang="en-US" dirty="0"/>
          </a:p>
        </p:txBody>
      </p:sp>
      <p:sp>
        <p:nvSpPr>
          <p:cNvPr id="5" name="Title 1">
            <a:extLst>
              <a:ext uri="{FF2B5EF4-FFF2-40B4-BE49-F238E27FC236}">
                <a16:creationId xmlns:a16="http://schemas.microsoft.com/office/drawing/2014/main" id="{735AB893-E50E-0144-1173-3004F3427E8C}"/>
              </a:ext>
            </a:extLst>
          </p:cNvPr>
          <p:cNvSpPr>
            <a:spLocks noGrp="1"/>
          </p:cNvSpPr>
          <p:nvPr>
            <p:ph type="title"/>
          </p:nvPr>
        </p:nvSpPr>
        <p:spPr>
          <a:xfrm>
            <a:off x="216780" y="545504"/>
            <a:ext cx="6798541" cy="792656"/>
          </a:xfrm>
        </p:spPr>
        <p:txBody>
          <a:bodyPr anchor="b">
            <a:normAutofit/>
          </a:bodyPr>
          <a:lstStyle/>
          <a:p>
            <a:r>
              <a:rPr lang="en-US" b="1" dirty="0">
                <a:latin typeface="Arial Black" panose="020B0A04020102020204" pitchFamily="34" charset="0"/>
              </a:rPr>
              <a:t>Introduction</a:t>
            </a:r>
          </a:p>
        </p:txBody>
      </p:sp>
      <p:sp>
        <p:nvSpPr>
          <p:cNvPr id="2" name="TextBox 1">
            <a:extLst>
              <a:ext uri="{FF2B5EF4-FFF2-40B4-BE49-F238E27FC236}">
                <a16:creationId xmlns:a16="http://schemas.microsoft.com/office/drawing/2014/main" id="{A9811CEB-885F-2A62-54E3-1DF24E13B1AF}"/>
              </a:ext>
            </a:extLst>
          </p:cNvPr>
          <p:cNvSpPr txBox="1"/>
          <p:nvPr/>
        </p:nvSpPr>
        <p:spPr>
          <a:xfrm>
            <a:off x="216781" y="2248050"/>
            <a:ext cx="6440052" cy="2862322"/>
          </a:xfrm>
          <a:prstGeom prst="rect">
            <a:avLst/>
          </a:prstGeom>
          <a:noFill/>
        </p:spPr>
        <p:txBody>
          <a:bodyPr wrap="square">
            <a:spAutoFit/>
          </a:bodyPr>
          <a:lstStyle/>
          <a:p>
            <a:pPr marL="285750" indent="-285750" algn="just">
              <a:buFont typeface="Arial" panose="020B0604020202020204" pitchFamily="34" charset="0"/>
              <a:buChar char="•"/>
            </a:pPr>
            <a:r>
              <a:rPr lang="en-US" sz="2000" b="1" dirty="0"/>
              <a:t>Overview of Intelligent Techniques: </a:t>
            </a:r>
            <a:endParaRPr lang="en-US" sz="2000" b="1" dirty="0" smtClean="0"/>
          </a:p>
          <a:p>
            <a:pPr algn="just"/>
            <a:r>
              <a:rPr lang="en-US" sz="2000" dirty="0" smtClean="0"/>
              <a:t>     Classification </a:t>
            </a:r>
            <a:r>
              <a:rPr lang="en-US" sz="2000" dirty="0"/>
              <a:t>methods from various disciplines.</a:t>
            </a:r>
          </a:p>
          <a:p>
            <a:pPr marL="285750" indent="-285750" algn="just">
              <a:buFont typeface="Arial" panose="020B0604020202020204" pitchFamily="34" charset="0"/>
              <a:buChar char="•"/>
            </a:pPr>
            <a:r>
              <a:rPr lang="en-US" sz="2000" dirty="0"/>
              <a:t>Evolution from rule-based to AI-based approaches.</a:t>
            </a:r>
          </a:p>
          <a:p>
            <a:pPr marL="285750" indent="-285750" algn="just">
              <a:buFont typeface="Arial" panose="020B0604020202020204" pitchFamily="34" charset="0"/>
              <a:buChar char="•"/>
            </a:pPr>
            <a:r>
              <a:rPr lang="en-US" sz="2000" dirty="0"/>
              <a:t>Advantages of AI-based techniques in IDS design:</a:t>
            </a:r>
          </a:p>
          <a:p>
            <a:pPr marL="742950" lvl="1" indent="-285750" algn="just">
              <a:buFont typeface="Arial" panose="020B0604020202020204" pitchFamily="34" charset="0"/>
              <a:buChar char="•"/>
            </a:pPr>
            <a:r>
              <a:rPr lang="en-US" sz="2000" dirty="0"/>
              <a:t>Flexibility in parameter values.</a:t>
            </a:r>
          </a:p>
          <a:p>
            <a:pPr marL="742950" lvl="1" indent="-285750" algn="just">
              <a:buFont typeface="Arial" panose="020B0604020202020204" pitchFamily="34" charset="0"/>
              <a:buChar char="•"/>
            </a:pPr>
            <a:r>
              <a:rPr lang="en-US" sz="2000" dirty="0"/>
              <a:t>Adaptability to new threats.</a:t>
            </a:r>
          </a:p>
          <a:p>
            <a:pPr marL="742950" lvl="1" indent="-285750" algn="just">
              <a:buFont typeface="Arial" panose="020B0604020202020204" pitchFamily="34" charset="0"/>
              <a:buChar char="•"/>
            </a:pPr>
            <a:r>
              <a:rPr lang="en-US" sz="2000" dirty="0"/>
              <a:t>Advanced pattern recognition and new pattern detection.</a:t>
            </a:r>
          </a:p>
          <a:p>
            <a:pPr marL="742950" lvl="1" indent="-285750" algn="just">
              <a:buFont typeface="Arial" panose="020B0604020202020204" pitchFamily="34" charset="0"/>
              <a:buChar char="•"/>
            </a:pPr>
            <a:r>
              <a:rPr lang="en-US" sz="2000" dirty="0"/>
              <a:t>Fast computing and learning capabilities.</a:t>
            </a:r>
          </a:p>
        </p:txBody>
      </p:sp>
    </p:spTree>
    <p:extLst>
      <p:ext uri="{BB962C8B-B14F-4D97-AF65-F5344CB8AC3E}">
        <p14:creationId xmlns:p14="http://schemas.microsoft.com/office/powerpoint/2010/main" val="1619757132"/>
      </p:ext>
    </p:extLst>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936F82-2223-C370-A80E-437E6DD11ADB}"/>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Historical Perspective</a:t>
            </a:r>
          </a:p>
        </p:txBody>
      </p:sp>
      <p:sp>
        <p:nvSpPr>
          <p:cNvPr id="6" name="TextBox 5">
            <a:extLst>
              <a:ext uri="{FF2B5EF4-FFF2-40B4-BE49-F238E27FC236}">
                <a16:creationId xmlns:a16="http://schemas.microsoft.com/office/drawing/2014/main" id="{99105CAA-4150-44DD-6E11-DE08240A484A}"/>
              </a:ext>
            </a:extLst>
          </p:cNvPr>
          <p:cNvSpPr txBox="1"/>
          <p:nvPr/>
        </p:nvSpPr>
        <p:spPr>
          <a:xfrm>
            <a:off x="280147" y="2540658"/>
            <a:ext cx="7097806" cy="1754326"/>
          </a:xfrm>
          <a:prstGeom prst="rect">
            <a:avLst/>
          </a:prstGeom>
          <a:noFill/>
        </p:spPr>
        <p:txBody>
          <a:bodyPr wrap="square">
            <a:spAutoFit/>
          </a:bodyPr>
          <a:lstStyle/>
          <a:p>
            <a:pPr marL="285750" indent="-285750" algn="just">
              <a:buFont typeface="Arial" panose="020B0604020202020204" pitchFamily="34" charset="0"/>
              <a:buChar char="•"/>
            </a:pPr>
            <a:r>
              <a:rPr lang="en-US" sz="1800" dirty="0"/>
              <a:t>Initial rule-based approaches similar to firewalls.</a:t>
            </a:r>
          </a:p>
          <a:p>
            <a:pPr marL="285750" indent="-285750" algn="just">
              <a:buFont typeface="Arial" panose="020B0604020202020204" pitchFamily="34" charset="0"/>
              <a:buChar char="•"/>
            </a:pPr>
            <a:r>
              <a:rPr lang="en-US" sz="1800" dirty="0"/>
              <a:t>Static knowledge-based IDS limitations:</a:t>
            </a:r>
          </a:p>
          <a:p>
            <a:pPr marL="742950" lvl="1" indent="-285750" algn="just">
              <a:buFont typeface="Arial" panose="020B0604020202020204" pitchFamily="34" charset="0"/>
              <a:buChar char="•"/>
            </a:pPr>
            <a:r>
              <a:rPr lang="en-US" dirty="0"/>
              <a:t>High recognition for known attacks, limited for new unknown attacks.</a:t>
            </a:r>
          </a:p>
          <a:p>
            <a:pPr marL="742950" lvl="1" indent="-285750" algn="just">
              <a:buFont typeface="Arial" panose="020B0604020202020204" pitchFamily="34" charset="0"/>
              <a:buChar char="•"/>
            </a:pPr>
            <a:r>
              <a:rPr lang="en-US" dirty="0"/>
              <a:t>Emergence of ML approaches with learning by example.</a:t>
            </a:r>
          </a:p>
          <a:p>
            <a:pPr marL="742950" lvl="1" indent="-285750" algn="just">
              <a:buFont typeface="Arial" panose="020B0604020202020204" pitchFamily="34" charset="0"/>
              <a:buChar char="•"/>
            </a:pPr>
            <a:r>
              <a:rPr lang="en-US" dirty="0"/>
              <a:t>Adaptability to unknown or modified threats.</a:t>
            </a:r>
          </a:p>
        </p:txBody>
      </p:sp>
      <p:sp>
        <p:nvSpPr>
          <p:cNvPr id="7" name="Hexagon 6">
            <a:extLst>
              <a:ext uri="{FF2B5EF4-FFF2-40B4-BE49-F238E27FC236}">
                <a16:creationId xmlns:a16="http://schemas.microsoft.com/office/drawing/2014/main" id="{B2EEB239-3428-7141-4742-5B6D77E8BC36}"/>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3C09A3C0-BB8C-8B4B-8F86-51DFD006E7D6}"/>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41AEE520-3E5D-C58D-984F-F192C26FC52C}"/>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F9C8E3ED-8C4E-AAF3-51B5-CA199B351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681C2036-B67D-6065-0E86-EDA2B5ABA1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5F8CE167-227C-2C7E-EF8F-3E56432A7C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4162479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81854AEA-6735-45BE-EB88-AA3C84324C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62C1237-C24D-BAAF-9A2B-85E25867D3FB}"/>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B01FB5B-2D66-7C44-3341-EF2E2139F606}"/>
              </a:ext>
            </a:extLst>
          </p:cNvPr>
          <p:cNvSpPr txBox="1"/>
          <p:nvPr/>
        </p:nvSpPr>
        <p:spPr>
          <a:xfrm>
            <a:off x="205304" y="2560444"/>
            <a:ext cx="8346029" cy="1754326"/>
          </a:xfrm>
          <a:prstGeom prst="rect">
            <a:avLst/>
          </a:prstGeom>
          <a:noFill/>
        </p:spPr>
        <p:txBody>
          <a:bodyPr wrap="square">
            <a:spAutoFit/>
          </a:bodyPr>
          <a:lstStyle/>
          <a:p>
            <a:pPr marL="285750" indent="-285750" algn="just">
              <a:buFont typeface="Arial" panose="020B0604020202020204" pitchFamily="34" charset="0"/>
              <a:buChar char="•"/>
            </a:pPr>
            <a:r>
              <a:rPr lang="en-US" dirty="0"/>
              <a:t>Methodologies and models:</a:t>
            </a:r>
          </a:p>
          <a:p>
            <a:pPr marL="742950" lvl="1" indent="-285750" algn="just">
              <a:buFont typeface="Arial" panose="020B0604020202020204" pitchFamily="34" charset="0"/>
              <a:buChar char="•"/>
            </a:pPr>
            <a:r>
              <a:rPr lang="en-US" dirty="0"/>
              <a:t>Statistical-based (Operational model, Markov model).</a:t>
            </a:r>
          </a:p>
          <a:p>
            <a:pPr marL="742950" lvl="1" indent="-285750" algn="just">
              <a:buFont typeface="Arial" panose="020B0604020202020204" pitchFamily="34" charset="0"/>
              <a:buChar char="•"/>
            </a:pPr>
            <a:r>
              <a:rPr lang="en-US" dirty="0"/>
              <a:t>Cognition-based (Expert systems, fuzzy logic).</a:t>
            </a:r>
          </a:p>
          <a:p>
            <a:pPr marL="742950" lvl="1" indent="-285750" algn="just">
              <a:buFont typeface="Arial" panose="020B0604020202020204" pitchFamily="34" charset="0"/>
              <a:buChar char="•"/>
            </a:pPr>
            <a:r>
              <a:rPr lang="en-US" dirty="0"/>
              <a:t>ML-based (Bayesian networks, neural networks, GA).</a:t>
            </a:r>
          </a:p>
          <a:p>
            <a:pPr marL="742950" lvl="1" indent="-285750" algn="just">
              <a:buFont typeface="Arial" panose="020B0604020202020204" pitchFamily="34" charset="0"/>
              <a:buChar char="•"/>
            </a:pPr>
            <a:r>
              <a:rPr lang="en-US" dirty="0"/>
              <a:t>Artificial immunology.</a:t>
            </a:r>
          </a:p>
          <a:p>
            <a:pPr marL="285750" indent="-285750" algn="just">
              <a:buFont typeface="Arial" panose="020B0604020202020204" pitchFamily="34" charset="0"/>
              <a:buChar char="•"/>
            </a:pPr>
            <a:r>
              <a:rPr lang="en-US" dirty="0"/>
              <a:t>Ongoing research challenges related to AI-based techniques and datasets.</a:t>
            </a:r>
          </a:p>
        </p:txBody>
      </p:sp>
      <p:sp>
        <p:nvSpPr>
          <p:cNvPr id="8" name="Title 1">
            <a:extLst>
              <a:ext uri="{FF2B5EF4-FFF2-40B4-BE49-F238E27FC236}">
                <a16:creationId xmlns:a16="http://schemas.microsoft.com/office/drawing/2014/main" id="{C2693EC5-0884-9ADC-9035-6AFB4DD69C92}"/>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Intelligent Methods in IDS Design</a:t>
            </a:r>
          </a:p>
        </p:txBody>
      </p:sp>
      <p:sp>
        <p:nvSpPr>
          <p:cNvPr id="9" name="Hexagon 8">
            <a:extLst>
              <a:ext uri="{FF2B5EF4-FFF2-40B4-BE49-F238E27FC236}">
                <a16:creationId xmlns:a16="http://schemas.microsoft.com/office/drawing/2014/main" id="{CF237C2B-5A50-24B6-C9FE-058DE28F7E6E}"/>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09DDAC56-F425-09A5-0BAB-A7CCDB7B5FC0}"/>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011BFEC7-BFF1-71B4-507B-D955208E24A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00115E1A-FA63-F3B0-5E4F-031E4F7A1C7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914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20D5E-BE2F-9AD3-C812-AA0A8834A2C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D175B20-98B0-D304-9039-03A9A91B649C}"/>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Challenges in Technique Selection</a:t>
            </a:r>
          </a:p>
        </p:txBody>
      </p:sp>
      <p:sp>
        <p:nvSpPr>
          <p:cNvPr id="6" name="TextBox 5">
            <a:extLst>
              <a:ext uri="{FF2B5EF4-FFF2-40B4-BE49-F238E27FC236}">
                <a16:creationId xmlns:a16="http://schemas.microsoft.com/office/drawing/2014/main" id="{0F4BB547-8202-5CA3-20AD-953B7299F5AA}"/>
              </a:ext>
            </a:extLst>
          </p:cNvPr>
          <p:cNvSpPr txBox="1"/>
          <p:nvPr/>
        </p:nvSpPr>
        <p:spPr>
          <a:xfrm>
            <a:off x="280147" y="2540658"/>
            <a:ext cx="7097806" cy="1754326"/>
          </a:xfrm>
          <a:prstGeom prst="rect">
            <a:avLst/>
          </a:prstGeom>
          <a:noFill/>
        </p:spPr>
        <p:txBody>
          <a:bodyPr wrap="square">
            <a:spAutoFit/>
          </a:bodyPr>
          <a:lstStyle/>
          <a:p>
            <a:pPr marL="285750" indent="-285750" algn="just">
              <a:buFont typeface="Arial" panose="020B0604020202020204" pitchFamily="34" charset="0"/>
              <a:buChar char="•"/>
            </a:pPr>
            <a:r>
              <a:rPr lang="en-US" dirty="0"/>
              <a:t>No single classification technique covers all attack classes.</a:t>
            </a:r>
          </a:p>
          <a:p>
            <a:pPr marL="285750" indent="-285750" algn="just">
              <a:buFont typeface="Arial" panose="020B0604020202020204" pitchFamily="34" charset="0"/>
              <a:buChar char="•"/>
            </a:pPr>
            <a:r>
              <a:rPr lang="en-US" dirty="0"/>
              <a:t>Some techniques prone to local minima in training.</a:t>
            </a:r>
          </a:p>
          <a:p>
            <a:pPr marL="285750" indent="-285750" algn="just">
              <a:buFont typeface="Arial" panose="020B0604020202020204" pitchFamily="34" charset="0"/>
              <a:buChar char="•"/>
            </a:pPr>
            <a:r>
              <a:rPr lang="en-US" dirty="0"/>
              <a:t>Difficulty in modeling correct hypothesis space.</a:t>
            </a:r>
          </a:p>
          <a:p>
            <a:pPr marL="285750" indent="-285750" algn="just">
              <a:buFont typeface="Arial" panose="020B0604020202020204" pitchFamily="34" charset="0"/>
              <a:buChar char="•"/>
            </a:pPr>
            <a:r>
              <a:rPr lang="en-US" dirty="0"/>
              <a:t>Instability in nature for some techniques (e.g., neural networks).</a:t>
            </a:r>
          </a:p>
          <a:p>
            <a:pPr marL="285750" indent="-285750" algn="just">
              <a:buFont typeface="Arial" panose="020B0604020202020204" pitchFamily="34" charset="0"/>
              <a:buChar char="•"/>
            </a:pPr>
            <a:r>
              <a:rPr lang="en-US" dirty="0"/>
              <a:t>Variability in performance across different techniques on the same data.</a:t>
            </a:r>
          </a:p>
        </p:txBody>
      </p:sp>
      <p:sp>
        <p:nvSpPr>
          <p:cNvPr id="7" name="Hexagon 6">
            <a:extLst>
              <a:ext uri="{FF2B5EF4-FFF2-40B4-BE49-F238E27FC236}">
                <a16:creationId xmlns:a16="http://schemas.microsoft.com/office/drawing/2014/main" id="{4582F584-CD14-F0A6-C475-2EC268221AA8}"/>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F1F42FDA-5DB0-E363-07D9-2642F829697D}"/>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C84F89E6-801A-7C41-8875-AC0486243F30}"/>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8085CA0E-55A8-4A4B-94AC-9945ED7067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C21AE11D-0B13-934F-DF82-5034E37943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ECCED2D9-00AA-18BF-F228-A01BE5E00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385865706"/>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3B37-B50F-B538-21D7-15006E8E79A1}"/>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DD363C0-8749-C631-CEEF-B795E7A3387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C729CDB-A2E2-7B71-A668-41AAA7B32EC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07C82AA-02F4-6A67-BB0F-8D91F9D3BAF1}"/>
              </a:ext>
            </a:extLst>
          </p:cNvPr>
          <p:cNvSpPr txBox="1"/>
          <p:nvPr/>
        </p:nvSpPr>
        <p:spPr>
          <a:xfrm>
            <a:off x="383106" y="1869961"/>
            <a:ext cx="7363146" cy="1477328"/>
          </a:xfrm>
          <a:prstGeom prst="rect">
            <a:avLst/>
          </a:prstGeom>
          <a:noFill/>
        </p:spPr>
        <p:txBody>
          <a:bodyPr wrap="square">
            <a:spAutoFit/>
          </a:bodyPr>
          <a:lstStyle/>
          <a:p>
            <a:pPr marL="285750" indent="-285750" algn="just" fontAlgn="base">
              <a:buFont typeface="Arial" panose="020B0604020202020204" pitchFamily="34" charset="0"/>
              <a:buChar char="•"/>
            </a:pPr>
            <a:r>
              <a:rPr lang="en-US" dirty="0"/>
              <a:t>ML approach requires a sizable, high-quality dataset.</a:t>
            </a:r>
          </a:p>
          <a:p>
            <a:pPr marL="285750" indent="-285750" algn="just" fontAlgn="base">
              <a:buFont typeface="Arial" panose="020B0604020202020204" pitchFamily="34" charset="0"/>
              <a:buChar char="•"/>
            </a:pPr>
            <a:r>
              <a:rPr lang="en-US" dirty="0"/>
              <a:t>Evaluation dataset challenges:</a:t>
            </a:r>
          </a:p>
          <a:p>
            <a:pPr marL="742950" lvl="1" indent="-285750" algn="just" fontAlgn="base">
              <a:buFont typeface="Arial" panose="020B0604020202020204" pitchFamily="34" charset="0"/>
              <a:buChar char="•"/>
            </a:pPr>
            <a:r>
              <a:rPr lang="en-US" dirty="0"/>
              <a:t>Lack of big benchmark datasets for IDS.</a:t>
            </a:r>
          </a:p>
          <a:p>
            <a:pPr marL="742950" lvl="1" indent="-285750" algn="just" fontAlgn="base">
              <a:buFont typeface="Arial" panose="020B0604020202020204" pitchFamily="34" charset="0"/>
              <a:buChar char="•"/>
            </a:pPr>
            <a:r>
              <a:rPr lang="en-US" dirty="0"/>
              <a:t>Insufficient quality training data.</a:t>
            </a:r>
          </a:p>
          <a:p>
            <a:pPr marL="742950" lvl="1" indent="-285750" algn="just" fontAlgn="base">
              <a:buFont typeface="Arial" panose="020B0604020202020204" pitchFamily="34" charset="0"/>
              <a:buChar char="•"/>
            </a:pPr>
            <a:r>
              <a:rPr lang="en-US" dirty="0"/>
              <a:t>Class imbalance leading to biased results.</a:t>
            </a:r>
          </a:p>
        </p:txBody>
      </p:sp>
      <p:sp>
        <p:nvSpPr>
          <p:cNvPr id="8" name="Title 1">
            <a:extLst>
              <a:ext uri="{FF2B5EF4-FFF2-40B4-BE49-F238E27FC236}">
                <a16:creationId xmlns:a16="http://schemas.microsoft.com/office/drawing/2014/main" id="{57E95125-E0AC-BB93-2946-F22FE0B2EB91}"/>
              </a:ext>
            </a:extLst>
          </p:cNvPr>
          <p:cNvSpPr>
            <a:spLocks noGrp="1"/>
          </p:cNvSpPr>
          <p:nvPr>
            <p:ph type="title"/>
          </p:nvPr>
        </p:nvSpPr>
        <p:spPr>
          <a:xfrm>
            <a:off x="383105" y="739826"/>
            <a:ext cx="9319695" cy="792656"/>
          </a:xfrm>
        </p:spPr>
        <p:txBody>
          <a:bodyPr anchor="b">
            <a:normAutofit/>
          </a:bodyPr>
          <a:lstStyle/>
          <a:p>
            <a:r>
              <a:rPr lang="en-US" b="1" dirty="0">
                <a:latin typeface="Arial Black" panose="020B0A04020102020204" pitchFamily="34" charset="0"/>
              </a:rPr>
              <a:t>Dataset Challenges</a:t>
            </a:r>
          </a:p>
        </p:txBody>
      </p:sp>
      <p:sp>
        <p:nvSpPr>
          <p:cNvPr id="9" name="Hexagon 8">
            <a:extLst>
              <a:ext uri="{FF2B5EF4-FFF2-40B4-BE49-F238E27FC236}">
                <a16:creationId xmlns:a16="http://schemas.microsoft.com/office/drawing/2014/main" id="{A7C22C50-4FB6-4453-47A6-1F1B4D9224BA}"/>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9553DD91-554C-8A5B-94AB-7A09CA13C7F8}"/>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BEEF14CA-F0E5-5006-D233-E96E5D62517D}"/>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20D3AA7C-1050-28D4-1BC5-E0E87D843CF7}"/>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226743"/>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1D93-AFAB-A45C-1296-FAA45BC18CA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B5306F3-1368-49F0-CFB4-075AB450EDD0}"/>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IDS Design based on K-Means Algorithm</a:t>
            </a:r>
          </a:p>
        </p:txBody>
      </p:sp>
      <p:sp>
        <p:nvSpPr>
          <p:cNvPr id="6" name="TextBox 5">
            <a:extLst>
              <a:ext uri="{FF2B5EF4-FFF2-40B4-BE49-F238E27FC236}">
                <a16:creationId xmlns:a16="http://schemas.microsoft.com/office/drawing/2014/main" id="{0A3A3252-B2BE-3E89-67F4-3E2CA110AE54}"/>
              </a:ext>
            </a:extLst>
          </p:cNvPr>
          <p:cNvSpPr txBox="1"/>
          <p:nvPr/>
        </p:nvSpPr>
        <p:spPr>
          <a:xfrm>
            <a:off x="280147" y="2540658"/>
            <a:ext cx="7097806" cy="1754326"/>
          </a:xfrm>
          <a:prstGeom prst="rect">
            <a:avLst/>
          </a:prstGeom>
          <a:noFill/>
        </p:spPr>
        <p:txBody>
          <a:bodyPr wrap="square">
            <a:spAutoFit/>
          </a:bodyPr>
          <a:lstStyle/>
          <a:p>
            <a:pPr marL="285750" indent="-285750" algn="just">
              <a:buFont typeface="Arial" panose="020B0604020202020204" pitchFamily="34" charset="0"/>
              <a:buChar char="•"/>
            </a:pPr>
            <a:r>
              <a:rPr lang="en-US" dirty="0"/>
              <a:t>Overview of k-Means as a vector quantization algorithm.</a:t>
            </a:r>
          </a:p>
          <a:p>
            <a:pPr marL="285750" indent="-285750" algn="just">
              <a:buFont typeface="Arial" panose="020B0604020202020204" pitchFamily="34" charset="0"/>
              <a:buChar char="•"/>
            </a:pPr>
            <a:r>
              <a:rPr lang="en-US" dirty="0"/>
              <a:t>Application in IDS for both anomaly and misuse detection.</a:t>
            </a:r>
          </a:p>
          <a:p>
            <a:pPr marL="285750" indent="-285750" algn="just">
              <a:buFont typeface="Arial" panose="020B0604020202020204" pitchFamily="34" charset="0"/>
              <a:buChar char="•"/>
            </a:pPr>
            <a:r>
              <a:rPr lang="en-US" dirty="0"/>
              <a:t>Advantages: Fast analysis of new points, adaptability, unsupervised learning.</a:t>
            </a:r>
          </a:p>
          <a:p>
            <a:pPr marL="285750" indent="-285750" algn="just">
              <a:buFont typeface="Arial" panose="020B0604020202020204" pitchFamily="34" charset="0"/>
              <a:buChar char="•"/>
            </a:pPr>
            <a:r>
              <a:rPr lang="en-US" dirty="0"/>
              <a:t>Challenges: High false positives, difficulty in determining cluster count, inability to adapt to shifting network traffic.</a:t>
            </a:r>
          </a:p>
        </p:txBody>
      </p:sp>
      <p:sp>
        <p:nvSpPr>
          <p:cNvPr id="7" name="Hexagon 6">
            <a:extLst>
              <a:ext uri="{FF2B5EF4-FFF2-40B4-BE49-F238E27FC236}">
                <a16:creationId xmlns:a16="http://schemas.microsoft.com/office/drawing/2014/main" id="{23E8CE21-4688-A99B-B0E6-21006B1A6290}"/>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D66489D2-861E-45B3-7FBC-D2276E021246}"/>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877E103B-53B8-38D6-98B6-E2EDC515C69B}"/>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9CD99013-183E-31C7-4D1D-373FC87917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5CFDCA88-3B76-89E2-7DA2-16CE2D0AEE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CF6CA29-1687-79C0-CFDA-3595A76B3C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2605551907"/>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081E9-5535-BDCA-630E-7DB2DE55DD0F}"/>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5C80B3F-D41C-2980-9245-475F4F6E532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62890C1-F985-DB8F-ABB3-8DC71FF9010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5DC59F1-E949-504E-A4C8-E7965541037F}"/>
              </a:ext>
            </a:extLst>
          </p:cNvPr>
          <p:cNvSpPr txBox="1"/>
          <p:nvPr/>
        </p:nvSpPr>
        <p:spPr>
          <a:xfrm>
            <a:off x="205304" y="2560444"/>
            <a:ext cx="9803548"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Building a valid set of clusters:</a:t>
            </a:r>
          </a:p>
          <a:p>
            <a:pPr marL="742950" lvl="1" indent="-285750" algn="just">
              <a:buFont typeface="Arial" panose="020B0604020202020204" pitchFamily="34" charset="0"/>
              <a:buChar char="•"/>
            </a:pPr>
            <a:r>
              <a:rPr lang="en-US" dirty="0"/>
              <a:t>Collecting a normal dataset.</a:t>
            </a:r>
          </a:p>
          <a:p>
            <a:pPr marL="742950" lvl="1" indent="-285750" algn="just">
              <a:buFont typeface="Arial" panose="020B0604020202020204" pitchFamily="34" charset="0"/>
              <a:buChar char="•"/>
            </a:pPr>
            <a:r>
              <a:rPr lang="en-US" dirty="0"/>
              <a:t>Running the k-Means algorithm to create a model.</a:t>
            </a:r>
          </a:p>
          <a:p>
            <a:pPr marL="742950" lvl="1" indent="-285750" algn="just">
              <a:buFont typeface="Arial" panose="020B0604020202020204" pitchFamily="34" charset="0"/>
              <a:buChar char="•"/>
            </a:pPr>
            <a:r>
              <a:rPr lang="en-US" dirty="0"/>
              <a:t>Determining cluster boundaries for classification.</a:t>
            </a:r>
          </a:p>
        </p:txBody>
      </p:sp>
      <p:sp>
        <p:nvSpPr>
          <p:cNvPr id="8" name="Title 1">
            <a:extLst>
              <a:ext uri="{FF2B5EF4-FFF2-40B4-BE49-F238E27FC236}">
                <a16:creationId xmlns:a16="http://schemas.microsoft.com/office/drawing/2014/main" id="{5ECEB797-D2CA-2B56-F6C9-949B5651BFF7}"/>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K-Means Algorithm Process</a:t>
            </a:r>
          </a:p>
        </p:txBody>
      </p:sp>
      <p:sp>
        <p:nvSpPr>
          <p:cNvPr id="9" name="Hexagon 8">
            <a:extLst>
              <a:ext uri="{FF2B5EF4-FFF2-40B4-BE49-F238E27FC236}">
                <a16:creationId xmlns:a16="http://schemas.microsoft.com/office/drawing/2014/main" id="{70DA0CCC-31E3-0032-61C8-82333FFFE722}"/>
              </a:ext>
            </a:extLst>
          </p:cNvPr>
          <p:cNvSpPr/>
          <p:nvPr/>
        </p:nvSpPr>
        <p:spPr>
          <a:xfrm rot="5400000">
            <a:off x="6994954" y="636227"/>
            <a:ext cx="1456758" cy="1288670"/>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6566C8E9-80E4-6088-851E-57897D27D82A}"/>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0FE5C5A-1040-E5F3-740D-78D602769D99}"/>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6214D47E-B072-B06A-46C6-86EA59CC5230}"/>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2662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D4B24-F29F-9C50-AC7B-01E7784F959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15BF7A0-9A44-E251-D36F-7D87E8A7E894}"/>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K-Means for Attack Detection</a:t>
            </a:r>
          </a:p>
        </p:txBody>
      </p:sp>
      <p:sp>
        <p:nvSpPr>
          <p:cNvPr id="7" name="Hexagon 6">
            <a:extLst>
              <a:ext uri="{FF2B5EF4-FFF2-40B4-BE49-F238E27FC236}">
                <a16:creationId xmlns:a16="http://schemas.microsoft.com/office/drawing/2014/main" id="{334275E7-86E3-B946-D6FA-A8D2A6A984E8}"/>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B93C573C-046E-BD20-4346-38E4F2AF10E0}"/>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38BE1B97-FA90-C0B5-CADA-2CEA9488754D}"/>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3007081F-7845-CB8F-30BC-FE85CB7DCA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C25807B3-2B22-29F5-6C34-F1E227144F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AE90D7CA-B31C-E403-CA57-E8BDBB136D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
        <p:nvSpPr>
          <p:cNvPr id="14" name="TextBox 13">
            <a:extLst>
              <a:ext uri="{FF2B5EF4-FFF2-40B4-BE49-F238E27FC236}">
                <a16:creationId xmlns:a16="http://schemas.microsoft.com/office/drawing/2014/main" id="{36EE0E4C-7BC1-676E-2BC9-BC30A974EE51}"/>
              </a:ext>
            </a:extLst>
          </p:cNvPr>
          <p:cNvSpPr txBox="1"/>
          <p:nvPr/>
        </p:nvSpPr>
        <p:spPr>
          <a:xfrm>
            <a:off x="262923" y="2937322"/>
            <a:ext cx="9803548" cy="923330"/>
          </a:xfrm>
          <a:prstGeom prst="rect">
            <a:avLst/>
          </a:prstGeom>
          <a:noFill/>
        </p:spPr>
        <p:txBody>
          <a:bodyPr wrap="square">
            <a:spAutoFit/>
          </a:bodyPr>
          <a:lstStyle/>
          <a:p>
            <a:pPr marL="285750" indent="-285750" algn="just">
              <a:buFont typeface="Arial" panose="020B0604020202020204" pitchFamily="34" charset="0"/>
              <a:buChar char="•"/>
            </a:pPr>
            <a:r>
              <a:rPr lang="en-US" dirty="0"/>
              <a:t>Application for anomaly and misuse detection.</a:t>
            </a:r>
          </a:p>
          <a:p>
            <a:pPr marL="285750" indent="-285750" algn="just">
              <a:buFont typeface="Arial" panose="020B0604020202020204" pitchFamily="34" charset="0"/>
              <a:buChar char="•"/>
            </a:pPr>
            <a:r>
              <a:rPr lang="en-US" dirty="0"/>
              <a:t>Classifying traffic based on centroids and distance.</a:t>
            </a:r>
          </a:p>
          <a:p>
            <a:pPr marL="285750" indent="-285750" algn="just">
              <a:buFont typeface="Arial" panose="020B0604020202020204" pitchFamily="34" charset="0"/>
              <a:buChar char="•"/>
            </a:pPr>
            <a:r>
              <a:rPr lang="en-US" dirty="0"/>
              <a:t>Challenges: False positives, difficulty in adapting to new traffic without retraining.</a:t>
            </a:r>
          </a:p>
        </p:txBody>
      </p:sp>
    </p:spTree>
    <p:extLst>
      <p:ext uri="{BB962C8B-B14F-4D97-AF65-F5344CB8AC3E}">
        <p14:creationId xmlns:p14="http://schemas.microsoft.com/office/powerpoint/2010/main" val="7930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F76EC-5167-E2F2-54E7-308C7D3B40E8}"/>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F34E54DF-52D5-18B8-6093-3597DD960EC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62FDE3E-1738-9CA7-A267-1ECE3431ED4B}"/>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1893663-B415-0A04-8A4A-45CF31719640}"/>
              </a:ext>
            </a:extLst>
          </p:cNvPr>
          <p:cNvSpPr txBox="1"/>
          <p:nvPr/>
        </p:nvSpPr>
        <p:spPr>
          <a:xfrm>
            <a:off x="205304" y="2560444"/>
            <a:ext cx="9925697"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Overview of </a:t>
            </a:r>
            <a:r>
              <a:rPr lang="en-US" dirty="0" err="1"/>
              <a:t>kNN</a:t>
            </a:r>
            <a:r>
              <a:rPr lang="en-US" dirty="0"/>
              <a:t> for intrusion detection.</a:t>
            </a:r>
          </a:p>
          <a:p>
            <a:pPr marL="285750" indent="-285750" algn="just">
              <a:buFont typeface="Arial" panose="020B0604020202020204" pitchFamily="34" charset="0"/>
              <a:buChar char="•"/>
            </a:pPr>
            <a:r>
              <a:rPr lang="en-US" dirty="0"/>
              <a:t>Application in misuse and anomaly detection.</a:t>
            </a:r>
          </a:p>
          <a:p>
            <a:pPr marL="285750" indent="-285750" algn="just">
              <a:buFont typeface="Arial" panose="020B0604020202020204" pitchFamily="34" charset="0"/>
              <a:buChar char="•"/>
            </a:pPr>
            <a:r>
              <a:rPr lang="en-US" dirty="0"/>
              <a:t>Core idea: Classifying unknown data points based on proximity to known data points.</a:t>
            </a:r>
          </a:p>
          <a:p>
            <a:pPr marL="285750" indent="-285750" algn="just">
              <a:buFont typeface="Arial" panose="020B0604020202020204" pitchFamily="34" charset="0"/>
              <a:buChar char="•"/>
            </a:pPr>
            <a:r>
              <a:rPr lang="en-US" dirty="0"/>
              <a:t>Challenges: Dependency on pre-classified dataset, slow execution with larger datasets.</a:t>
            </a:r>
          </a:p>
        </p:txBody>
      </p:sp>
      <p:sp>
        <p:nvSpPr>
          <p:cNvPr id="8" name="Title 1">
            <a:extLst>
              <a:ext uri="{FF2B5EF4-FFF2-40B4-BE49-F238E27FC236}">
                <a16:creationId xmlns:a16="http://schemas.microsoft.com/office/drawing/2014/main" id="{C3385760-5CA1-5775-F72B-D1287F0A2B2F}"/>
              </a:ext>
            </a:extLst>
          </p:cNvPr>
          <p:cNvSpPr>
            <a:spLocks noGrp="1"/>
          </p:cNvSpPr>
          <p:nvPr>
            <p:ph type="title"/>
          </p:nvPr>
        </p:nvSpPr>
        <p:spPr>
          <a:xfrm>
            <a:off x="205305" y="1556153"/>
            <a:ext cx="9280071" cy="792656"/>
          </a:xfrm>
        </p:spPr>
        <p:txBody>
          <a:bodyPr anchor="b">
            <a:normAutofit fontScale="90000"/>
          </a:bodyPr>
          <a:lstStyle/>
          <a:p>
            <a:r>
              <a:rPr lang="en-US" b="1" dirty="0">
                <a:latin typeface="Arial Black" panose="020B0A04020102020204" pitchFamily="34" charset="0"/>
              </a:rPr>
              <a:t>IDS Design based on K-Nearest </a:t>
            </a:r>
            <a:r>
              <a:rPr lang="en-US" b="1" dirty="0" err="1">
                <a:latin typeface="Arial Black" panose="020B0A04020102020204" pitchFamily="34" charset="0"/>
              </a:rPr>
              <a:t>Neighbour</a:t>
            </a:r>
            <a:r>
              <a:rPr lang="en-US" b="1" dirty="0">
                <a:latin typeface="Arial Black" panose="020B0A04020102020204" pitchFamily="34" charset="0"/>
              </a:rPr>
              <a:t> Algorithm</a:t>
            </a:r>
          </a:p>
        </p:txBody>
      </p:sp>
      <p:sp>
        <p:nvSpPr>
          <p:cNvPr id="9" name="Hexagon 8">
            <a:extLst>
              <a:ext uri="{FF2B5EF4-FFF2-40B4-BE49-F238E27FC236}">
                <a16:creationId xmlns:a16="http://schemas.microsoft.com/office/drawing/2014/main" id="{8F8BF96E-0324-DCFC-BBBC-4A09F15BBFA8}"/>
              </a:ext>
            </a:extLst>
          </p:cNvPr>
          <p:cNvSpPr/>
          <p:nvPr/>
        </p:nvSpPr>
        <p:spPr>
          <a:xfrm rot="5400000">
            <a:off x="6803869" y="753025"/>
            <a:ext cx="1386130" cy="122619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4CD73C4F-D3EC-9FE5-CD57-79F981972177}"/>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EFD0A539-64F4-D2D5-8B59-1861550BB0F0}"/>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6A53FFCB-75A3-EFB4-5825-0509C73E73E9}"/>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5756512"/>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493F8-C085-3037-FAFB-B8FC46AA6EA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74F322F-F702-5724-017B-CF2C12AE18DD}"/>
              </a:ext>
            </a:extLst>
          </p:cNvPr>
          <p:cNvSpPr>
            <a:spLocks noGrp="1"/>
          </p:cNvSpPr>
          <p:nvPr>
            <p:ph type="title"/>
          </p:nvPr>
        </p:nvSpPr>
        <p:spPr>
          <a:xfrm>
            <a:off x="280147" y="877807"/>
            <a:ext cx="6798541" cy="792656"/>
          </a:xfrm>
        </p:spPr>
        <p:txBody>
          <a:bodyPr anchor="b">
            <a:normAutofit fontScale="90000"/>
          </a:bodyPr>
          <a:lstStyle/>
          <a:p>
            <a:r>
              <a:rPr lang="en-US" b="1" dirty="0" err="1">
                <a:latin typeface="Arial Black" panose="020B0A04020102020204" pitchFamily="34" charset="0"/>
              </a:rPr>
              <a:t>kNN</a:t>
            </a:r>
            <a:r>
              <a:rPr lang="en-US" b="1" dirty="0">
                <a:latin typeface="Arial Black" panose="020B0A04020102020204" pitchFamily="34" charset="0"/>
              </a:rPr>
              <a:t> Algorithm Process</a:t>
            </a:r>
          </a:p>
        </p:txBody>
      </p:sp>
      <p:sp>
        <p:nvSpPr>
          <p:cNvPr id="6" name="TextBox 5">
            <a:extLst>
              <a:ext uri="{FF2B5EF4-FFF2-40B4-BE49-F238E27FC236}">
                <a16:creationId xmlns:a16="http://schemas.microsoft.com/office/drawing/2014/main" id="{4A356344-91A0-737D-2935-DB0F95435CD3}"/>
              </a:ext>
            </a:extLst>
          </p:cNvPr>
          <p:cNvSpPr txBox="1"/>
          <p:nvPr/>
        </p:nvSpPr>
        <p:spPr>
          <a:xfrm>
            <a:off x="280147" y="1788931"/>
            <a:ext cx="7097806"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Parameters: k (number of neighbors), d (distance in feature space).</a:t>
            </a:r>
          </a:p>
          <a:p>
            <a:pPr marL="285750" indent="-285750" algn="just">
              <a:buFont typeface="Arial" panose="020B0604020202020204" pitchFamily="34" charset="0"/>
              <a:buChar char="•"/>
            </a:pPr>
            <a:r>
              <a:rPr lang="en-US" dirty="0"/>
              <a:t>Connection between k and d parameters.</a:t>
            </a:r>
          </a:p>
          <a:p>
            <a:pPr marL="285750" indent="-285750" algn="just">
              <a:buFont typeface="Arial" panose="020B0604020202020204" pitchFamily="34" charset="0"/>
              <a:buChar char="•"/>
            </a:pPr>
            <a:r>
              <a:rPr lang="en-US" dirty="0"/>
              <a:t>Balancing trade-offs between false positives and ability to recognize modified attacks.</a:t>
            </a:r>
          </a:p>
        </p:txBody>
      </p:sp>
      <p:sp>
        <p:nvSpPr>
          <p:cNvPr id="7" name="Hexagon 6">
            <a:extLst>
              <a:ext uri="{FF2B5EF4-FFF2-40B4-BE49-F238E27FC236}">
                <a16:creationId xmlns:a16="http://schemas.microsoft.com/office/drawing/2014/main" id="{0D86B243-3F92-4603-D749-461CA36A437A}"/>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66B5A91D-F8B3-778D-437A-4B9793B092F2}"/>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4B433955-9662-DB1E-374A-602CF49BFA45}"/>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23DEB99C-9ED8-2058-0748-A5A27647E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A93F8E78-041A-EF16-27C0-D400ACFCEE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BC2EAC75-DEA6-AC8B-CC86-F1FE6B5277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1752068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1D93-AFAB-A45C-1296-FAA45BC18CA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B5306F3-1368-49F0-CFB4-075AB450EDD0}"/>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Idea</a:t>
            </a:r>
          </a:p>
        </p:txBody>
      </p:sp>
      <p:sp>
        <p:nvSpPr>
          <p:cNvPr id="6" name="TextBox 5">
            <a:extLst>
              <a:ext uri="{FF2B5EF4-FFF2-40B4-BE49-F238E27FC236}">
                <a16:creationId xmlns:a16="http://schemas.microsoft.com/office/drawing/2014/main" id="{0A3A3252-B2BE-3E89-67F4-3E2CA110AE54}"/>
              </a:ext>
            </a:extLst>
          </p:cNvPr>
          <p:cNvSpPr txBox="1"/>
          <p:nvPr/>
        </p:nvSpPr>
        <p:spPr>
          <a:xfrm>
            <a:off x="280147" y="2540658"/>
            <a:ext cx="7097806" cy="2308324"/>
          </a:xfrm>
          <a:prstGeom prst="rect">
            <a:avLst/>
          </a:prstGeom>
          <a:noFill/>
        </p:spPr>
        <p:txBody>
          <a:bodyPr wrap="square">
            <a:spAutoFit/>
          </a:bodyPr>
          <a:lstStyle/>
          <a:p>
            <a:pPr marL="285750" indent="-285750" algn="just">
              <a:buFont typeface="Arial" panose="020B0604020202020204" pitchFamily="34" charset="0"/>
              <a:buChar char="•"/>
            </a:pPr>
            <a:r>
              <a:rPr lang="en-US" sz="1800" b="0" i="0" dirty="0">
                <a:effectLst/>
                <a:latin typeface="Roboto" panose="02000000000000000000" pitchFamily="2" charset="0"/>
              </a:rPr>
              <a:t>The idea of intrusion detection was the first one that came into mind when researchers just started thinking about security and protection of computer and information systems. </a:t>
            </a:r>
          </a:p>
          <a:p>
            <a:pPr marL="285750" indent="-285750" algn="just">
              <a:buFont typeface="Arial" panose="020B0604020202020204" pitchFamily="34" charset="0"/>
              <a:buChar char="•"/>
            </a:pPr>
            <a:r>
              <a:rPr lang="en-US" sz="1800" b="0" i="0" dirty="0">
                <a:effectLst/>
                <a:latin typeface="Roboto" panose="02000000000000000000" pitchFamily="2" charset="0"/>
              </a:rPr>
              <a:t>Obviously, the first thing one has to do in order to protect computer and information systems is detecting intrusions or attacks. This is why historically, the IDS set up one of the first concepts that made a foundation for computer security and information assurance. </a:t>
            </a:r>
            <a:endParaRPr lang="en-US" sz="1800" dirty="0"/>
          </a:p>
        </p:txBody>
      </p:sp>
      <p:sp>
        <p:nvSpPr>
          <p:cNvPr id="7" name="Hexagon 6">
            <a:extLst>
              <a:ext uri="{FF2B5EF4-FFF2-40B4-BE49-F238E27FC236}">
                <a16:creationId xmlns:a16="http://schemas.microsoft.com/office/drawing/2014/main" id="{23E8CE21-4688-A99B-B0E6-21006B1A6290}"/>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D66489D2-861E-45B3-7FBC-D2276E021246}"/>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877E103B-53B8-38D6-98B6-E2EDC515C69B}"/>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9CD99013-183E-31C7-4D1D-373FC87917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5CFDCA88-3B76-89E2-7DA2-16CE2D0AEE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CF6CA29-1687-79C0-CFDA-3595A76B3C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pic>
        <p:nvPicPr>
          <p:cNvPr id="2" name="Picture 1">
            <a:extLst>
              <a:ext uri="{FF2B5EF4-FFF2-40B4-BE49-F238E27FC236}">
                <a16:creationId xmlns:a16="http://schemas.microsoft.com/office/drawing/2014/main" id="{460273F2-A14C-A333-616B-405467A0DC33}"/>
              </a:ext>
            </a:extLst>
          </p:cNvPr>
          <p:cNvPicPr>
            <a:picLocks noChangeAspect="1"/>
          </p:cNvPicPr>
          <p:nvPr/>
        </p:nvPicPr>
        <p:blipFill>
          <a:blip r:embed="rId8"/>
          <a:stretch>
            <a:fillRect/>
          </a:stretch>
        </p:blipFill>
        <p:spPr>
          <a:xfrm>
            <a:off x="517586" y="5225501"/>
            <a:ext cx="8388849" cy="1066246"/>
          </a:xfrm>
          <a:prstGeom prst="rect">
            <a:avLst/>
          </a:prstGeom>
        </p:spPr>
      </p:pic>
    </p:spTree>
    <p:extLst>
      <p:ext uri="{BB962C8B-B14F-4D97-AF65-F5344CB8AC3E}">
        <p14:creationId xmlns:p14="http://schemas.microsoft.com/office/powerpoint/2010/main" val="4105786458"/>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42239-FFCB-F5A9-00CF-A3BFF711ACAF}"/>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327638F0-C5E1-59AD-C373-FB1EDD1F536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5AA7297-F431-F071-1C1C-7AAC7A3B4176}"/>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A9AF87F-1A6B-F441-B75B-DA8C10326896}"/>
              </a:ext>
            </a:extLst>
          </p:cNvPr>
          <p:cNvSpPr txBox="1"/>
          <p:nvPr/>
        </p:nvSpPr>
        <p:spPr>
          <a:xfrm>
            <a:off x="435397" y="2275121"/>
            <a:ext cx="8759644"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Application in misuse detection: Comparing new packets to known packets.</a:t>
            </a:r>
          </a:p>
          <a:p>
            <a:pPr marL="285750" indent="-285750" algn="just">
              <a:buFont typeface="Arial" panose="020B0604020202020204" pitchFamily="34" charset="0"/>
              <a:buChar char="•"/>
            </a:pPr>
            <a:r>
              <a:rPr lang="en-US" dirty="0"/>
              <a:t>Application in anomaly detection: Exploiting the difference between normal and malicious data points.</a:t>
            </a:r>
          </a:p>
          <a:p>
            <a:pPr marL="285750" indent="-285750" algn="just">
              <a:buFont typeface="Arial" panose="020B0604020202020204" pitchFamily="34" charset="0"/>
              <a:buChar char="•"/>
            </a:pPr>
            <a:r>
              <a:rPr lang="en-US" dirty="0"/>
              <a:t>Challenges: Need for pre-classified dataset, slow execution with larger datasets.</a:t>
            </a:r>
          </a:p>
        </p:txBody>
      </p:sp>
      <p:sp>
        <p:nvSpPr>
          <p:cNvPr id="8" name="Title 1">
            <a:extLst>
              <a:ext uri="{FF2B5EF4-FFF2-40B4-BE49-F238E27FC236}">
                <a16:creationId xmlns:a16="http://schemas.microsoft.com/office/drawing/2014/main" id="{CC2F85B8-DE8C-CB65-2FB5-80AF5A6759F2}"/>
              </a:ext>
            </a:extLst>
          </p:cNvPr>
          <p:cNvSpPr>
            <a:spLocks noGrp="1"/>
          </p:cNvSpPr>
          <p:nvPr>
            <p:ph type="title"/>
          </p:nvPr>
        </p:nvSpPr>
        <p:spPr>
          <a:xfrm>
            <a:off x="333642" y="1084943"/>
            <a:ext cx="8759644" cy="792656"/>
          </a:xfrm>
        </p:spPr>
        <p:txBody>
          <a:bodyPr anchor="b">
            <a:normAutofit/>
          </a:bodyPr>
          <a:lstStyle/>
          <a:p>
            <a:r>
              <a:rPr lang="en-US" b="1" dirty="0">
                <a:latin typeface="Arial Black" panose="020B0A04020102020204" pitchFamily="34" charset="0"/>
              </a:rPr>
              <a:t>Use Cases of </a:t>
            </a:r>
            <a:r>
              <a:rPr lang="en-US" b="1" dirty="0" err="1">
                <a:latin typeface="Arial Black" panose="020B0A04020102020204" pitchFamily="34" charset="0"/>
              </a:rPr>
              <a:t>kNN</a:t>
            </a:r>
            <a:r>
              <a:rPr lang="en-US" b="1" dirty="0">
                <a:latin typeface="Arial Black" panose="020B0A04020102020204" pitchFamily="34" charset="0"/>
              </a:rPr>
              <a:t> in IDS</a:t>
            </a:r>
          </a:p>
        </p:txBody>
      </p:sp>
      <p:sp>
        <p:nvSpPr>
          <p:cNvPr id="9" name="Hexagon 8">
            <a:extLst>
              <a:ext uri="{FF2B5EF4-FFF2-40B4-BE49-F238E27FC236}">
                <a16:creationId xmlns:a16="http://schemas.microsoft.com/office/drawing/2014/main" id="{E03F0C49-76CF-B7FE-6B37-1A56342DADA2}"/>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18002A25-30A5-501D-4AA0-6861866B7A4C}"/>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016A64A6-DE9F-E342-CB5C-F55411A8DD73}"/>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3E13CA84-7FD7-11E7-BBD0-6A756DC18D6D}"/>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4320330"/>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FA301-0B43-F0C5-226A-50579D6AC98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6F97131-C632-FA45-9668-A71E4309FE99}"/>
              </a:ext>
            </a:extLst>
          </p:cNvPr>
          <p:cNvSpPr>
            <a:spLocks noGrp="1"/>
          </p:cNvSpPr>
          <p:nvPr>
            <p:ph type="title"/>
          </p:nvPr>
        </p:nvSpPr>
        <p:spPr>
          <a:xfrm>
            <a:off x="205305" y="1556153"/>
            <a:ext cx="6798541" cy="792656"/>
          </a:xfrm>
        </p:spPr>
        <p:txBody>
          <a:bodyPr anchor="b">
            <a:normAutofit fontScale="90000"/>
          </a:bodyPr>
          <a:lstStyle/>
          <a:p>
            <a:r>
              <a:rPr lang="en-US" b="1" dirty="0">
                <a:latin typeface="Arial Black" panose="020B0A04020102020204" pitchFamily="34" charset="0"/>
              </a:rPr>
              <a:t>IDS Design based on Genetic Algorithm</a:t>
            </a:r>
          </a:p>
        </p:txBody>
      </p:sp>
      <p:sp>
        <p:nvSpPr>
          <p:cNvPr id="6" name="TextBox 5">
            <a:extLst>
              <a:ext uri="{FF2B5EF4-FFF2-40B4-BE49-F238E27FC236}">
                <a16:creationId xmlns:a16="http://schemas.microsoft.com/office/drawing/2014/main" id="{BEBAA34D-7AE3-1AB5-9EB5-20B74E422F04}"/>
              </a:ext>
            </a:extLst>
          </p:cNvPr>
          <p:cNvSpPr txBox="1"/>
          <p:nvPr/>
        </p:nvSpPr>
        <p:spPr>
          <a:xfrm>
            <a:off x="280147" y="2540658"/>
            <a:ext cx="7097806" cy="1754326"/>
          </a:xfrm>
          <a:prstGeom prst="rect">
            <a:avLst/>
          </a:prstGeom>
          <a:noFill/>
        </p:spPr>
        <p:txBody>
          <a:bodyPr wrap="square">
            <a:spAutoFit/>
          </a:bodyPr>
          <a:lstStyle/>
          <a:p>
            <a:pPr marL="285750" indent="-285750" algn="just">
              <a:buFont typeface="Arial" panose="020B0604020202020204" pitchFamily="34" charset="0"/>
              <a:buChar char="•"/>
            </a:pPr>
            <a:r>
              <a:rPr lang="en-US" dirty="0"/>
              <a:t>Overview of Genetic Algorithms (GA) for IDS design.</a:t>
            </a:r>
          </a:p>
          <a:p>
            <a:pPr marL="285750" indent="-285750" algn="just">
              <a:buFont typeface="Arial" panose="020B0604020202020204" pitchFamily="34" charset="0"/>
              <a:buChar char="•"/>
            </a:pPr>
            <a:r>
              <a:rPr lang="en-US" dirty="0"/>
              <a:t>Mimicking the evolution process in real life.</a:t>
            </a:r>
          </a:p>
          <a:p>
            <a:pPr marL="285750" indent="-285750" algn="just">
              <a:buFont typeface="Arial" panose="020B0604020202020204" pitchFamily="34" charset="0"/>
              <a:buChar char="•"/>
            </a:pPr>
            <a:r>
              <a:rPr lang="en-US" dirty="0"/>
              <a:t>Components: Search space, population, fitness function, recombination, and mutation algorithm.</a:t>
            </a:r>
          </a:p>
          <a:p>
            <a:pPr marL="285750" indent="-285750" algn="just">
              <a:buFont typeface="Arial" panose="020B0604020202020204" pitchFamily="34" charset="0"/>
              <a:buChar char="•"/>
            </a:pPr>
            <a:r>
              <a:rPr lang="en-US" dirty="0"/>
              <a:t>Challenges: Efficiency dependent on the initial generation, vulnerability to overfitting, time-consuming training.</a:t>
            </a:r>
          </a:p>
        </p:txBody>
      </p:sp>
      <p:sp>
        <p:nvSpPr>
          <p:cNvPr id="7" name="Hexagon 6">
            <a:extLst>
              <a:ext uri="{FF2B5EF4-FFF2-40B4-BE49-F238E27FC236}">
                <a16:creationId xmlns:a16="http://schemas.microsoft.com/office/drawing/2014/main" id="{FFC1D003-B8CF-2D81-6ED6-259F167D0753}"/>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6C98AFD9-8951-18A7-59D0-E457A22C77D9}"/>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02605F0B-218D-ED05-C905-33D4396D5642}"/>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6A8F9054-2EFD-BC87-8F82-423A43EE35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884A7A22-9FB8-0AD8-FD70-CC122E7CA4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803F7413-261C-88CF-38F1-65458A2E57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3969552596"/>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87F6-0DE2-28AD-08B9-71CDD8C64127}"/>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6FCFA63D-72E5-6386-C38B-490CC74951F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EBEC673-3C8B-2687-42D4-DCCAD6A5D4EA}"/>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91A4835-2591-35AE-99C2-D8B632CF8ECC}"/>
              </a:ext>
            </a:extLst>
          </p:cNvPr>
          <p:cNvSpPr txBox="1"/>
          <p:nvPr/>
        </p:nvSpPr>
        <p:spPr>
          <a:xfrm>
            <a:off x="205304" y="1745112"/>
            <a:ext cx="8989736"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GA steps for IDS design in misuse detection.</a:t>
            </a:r>
          </a:p>
          <a:p>
            <a:pPr marL="285750" indent="-285750" algn="just">
              <a:buFont typeface="Arial" panose="020B0604020202020204" pitchFamily="34" charset="0"/>
              <a:buChar char="•"/>
            </a:pPr>
            <a:r>
              <a:rPr lang="en-US" dirty="0"/>
              <a:t>Fitness function criteria: Balancing missing attacks and false alarm rates.</a:t>
            </a:r>
          </a:p>
          <a:p>
            <a:pPr marL="285750" indent="-285750" algn="just">
              <a:buFont typeface="Arial" panose="020B0604020202020204" pitchFamily="34" charset="0"/>
              <a:buChar char="•"/>
            </a:pPr>
            <a:r>
              <a:rPr lang="en-US" dirty="0"/>
              <a:t>Advantages: Effective in detecting attacks with similar scenarios, can be trained by administrative personnel.</a:t>
            </a:r>
          </a:p>
        </p:txBody>
      </p:sp>
      <p:sp>
        <p:nvSpPr>
          <p:cNvPr id="8" name="Title 1">
            <a:extLst>
              <a:ext uri="{FF2B5EF4-FFF2-40B4-BE49-F238E27FC236}">
                <a16:creationId xmlns:a16="http://schemas.microsoft.com/office/drawing/2014/main" id="{C3F5C70F-4D35-7089-4813-ED7C95F01813}"/>
              </a:ext>
            </a:extLst>
          </p:cNvPr>
          <p:cNvSpPr>
            <a:spLocks noGrp="1"/>
          </p:cNvSpPr>
          <p:nvPr>
            <p:ph type="title"/>
          </p:nvPr>
        </p:nvSpPr>
        <p:spPr>
          <a:xfrm>
            <a:off x="205304" y="540221"/>
            <a:ext cx="6798541" cy="792656"/>
          </a:xfrm>
        </p:spPr>
        <p:txBody>
          <a:bodyPr anchor="b">
            <a:normAutofit fontScale="90000"/>
          </a:bodyPr>
          <a:lstStyle/>
          <a:p>
            <a:r>
              <a:rPr lang="en-US" b="1" dirty="0">
                <a:latin typeface="Arial Black" panose="020B0A04020102020204" pitchFamily="34" charset="0"/>
              </a:rPr>
              <a:t>GA in Misuse Detection</a:t>
            </a:r>
          </a:p>
        </p:txBody>
      </p:sp>
      <p:sp>
        <p:nvSpPr>
          <p:cNvPr id="9" name="Hexagon 8">
            <a:extLst>
              <a:ext uri="{FF2B5EF4-FFF2-40B4-BE49-F238E27FC236}">
                <a16:creationId xmlns:a16="http://schemas.microsoft.com/office/drawing/2014/main" id="{1BBB58BB-E336-C8C3-0162-0F4FEF68BC1D}"/>
              </a:ext>
            </a:extLst>
          </p:cNvPr>
          <p:cNvSpPr/>
          <p:nvPr/>
        </p:nvSpPr>
        <p:spPr>
          <a:xfrm rot="5400000">
            <a:off x="9074016" y="177000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DF101498-BBDF-47C6-80F2-5EEC443D69FF}"/>
              </a:ext>
            </a:extLst>
          </p:cNvPr>
          <p:cNvSpPr/>
          <p:nvPr/>
        </p:nvSpPr>
        <p:spPr>
          <a:xfrm rot="5400000">
            <a:off x="9373687" y="3791868"/>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73784DB5-D5E2-9C9A-57FE-E2EFE3EE939D}"/>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5C598883-A1A4-F4B9-3D90-539C16A3F896}"/>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1650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F08FF-6931-8734-F60C-06BE73ADCEF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A8DA98C-D950-0133-2A90-1E4D89D191A2}"/>
              </a:ext>
            </a:extLst>
          </p:cNvPr>
          <p:cNvSpPr>
            <a:spLocks noGrp="1"/>
          </p:cNvSpPr>
          <p:nvPr>
            <p:ph type="title"/>
          </p:nvPr>
        </p:nvSpPr>
        <p:spPr>
          <a:xfrm>
            <a:off x="144345" y="422297"/>
            <a:ext cx="8188349" cy="792656"/>
          </a:xfrm>
        </p:spPr>
        <p:txBody>
          <a:bodyPr anchor="b">
            <a:normAutofit fontScale="90000"/>
          </a:bodyPr>
          <a:lstStyle/>
          <a:p>
            <a:r>
              <a:rPr lang="en-US" b="1" dirty="0">
                <a:latin typeface="Arial Black" panose="020B0A04020102020204" pitchFamily="34" charset="0"/>
              </a:rPr>
              <a:t>Challenges in GA Approach</a:t>
            </a:r>
          </a:p>
        </p:txBody>
      </p:sp>
      <p:sp>
        <p:nvSpPr>
          <p:cNvPr id="6" name="TextBox 5">
            <a:extLst>
              <a:ext uri="{FF2B5EF4-FFF2-40B4-BE49-F238E27FC236}">
                <a16:creationId xmlns:a16="http://schemas.microsoft.com/office/drawing/2014/main" id="{9EC41B0A-AC37-FF25-AD66-EC79A9F1ACDC}"/>
              </a:ext>
            </a:extLst>
          </p:cNvPr>
          <p:cNvSpPr txBox="1"/>
          <p:nvPr/>
        </p:nvSpPr>
        <p:spPr>
          <a:xfrm>
            <a:off x="229689" y="1650432"/>
            <a:ext cx="7480136" cy="923330"/>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Roboto" panose="02000000000000000000" pitchFamily="2" charset="0"/>
              </a:rPr>
              <a:t>Dependency on the initial generation.</a:t>
            </a:r>
          </a:p>
          <a:p>
            <a:pPr marL="285750" indent="-285750" algn="just">
              <a:buFont typeface="Arial" panose="020B0604020202020204" pitchFamily="34" charset="0"/>
              <a:buChar char="•"/>
            </a:pPr>
            <a:r>
              <a:rPr lang="en-US" sz="1800" dirty="0">
                <a:latin typeface="Roboto" panose="02000000000000000000" pitchFamily="2" charset="0"/>
              </a:rPr>
              <a:t>Vulnerability to overfitting.</a:t>
            </a:r>
          </a:p>
          <a:p>
            <a:pPr marL="285750" indent="-285750" algn="just">
              <a:buFont typeface="Arial" panose="020B0604020202020204" pitchFamily="34" charset="0"/>
              <a:buChar char="•"/>
            </a:pPr>
            <a:r>
              <a:rPr lang="en-US" sz="1800" dirty="0">
                <a:latin typeface="Roboto" panose="02000000000000000000" pitchFamily="2" charset="0"/>
              </a:rPr>
              <a:t>Time-consuming training process.</a:t>
            </a:r>
            <a:endParaRPr lang="en-US" dirty="0"/>
          </a:p>
        </p:txBody>
      </p:sp>
      <p:sp>
        <p:nvSpPr>
          <p:cNvPr id="7" name="Hexagon 6">
            <a:extLst>
              <a:ext uri="{FF2B5EF4-FFF2-40B4-BE49-F238E27FC236}">
                <a16:creationId xmlns:a16="http://schemas.microsoft.com/office/drawing/2014/main" id="{2DD6DDD1-E73C-2C19-EC68-C749D8B5ABDE}"/>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85F195EA-BD35-96A7-1DED-354F5DF41635}"/>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0E128920-A378-653D-6F7F-9F6E6B99BBFD}"/>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3F404DE2-7AA8-0648-B984-3F7E1F13FE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2DDFD266-D2BB-0DD8-765C-7BAC1BADC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06E6A63D-A60F-6695-CF20-D11130741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3059461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7E7F-E635-136B-BAC6-FE9E6D14C699}"/>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4965DA1F-F974-947C-B58D-C66D707E820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0FAD827-D24A-DA78-5D53-4C5804DCD1A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767B8C7-7C74-28C2-9AF6-735323E3D7AB}"/>
              </a:ext>
            </a:extLst>
          </p:cNvPr>
          <p:cNvSpPr txBox="1"/>
          <p:nvPr/>
        </p:nvSpPr>
        <p:spPr>
          <a:xfrm>
            <a:off x="205304" y="2017098"/>
            <a:ext cx="7419177"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Similarities with misuse detection GA approach.</a:t>
            </a:r>
          </a:p>
          <a:p>
            <a:pPr marL="285750" indent="-285750" algn="just">
              <a:buFont typeface="Arial" panose="020B0604020202020204" pitchFamily="34" charset="0"/>
              <a:buChar char="•"/>
            </a:pPr>
            <a:r>
              <a:rPr lang="en-US" dirty="0"/>
              <a:t>Focus on positively identifying normal traffic.</a:t>
            </a:r>
          </a:p>
          <a:p>
            <a:pPr marL="285750" indent="-285750" algn="just">
              <a:buFont typeface="Arial" panose="020B0604020202020204" pitchFamily="34" charset="0"/>
              <a:buChar char="•"/>
            </a:pPr>
            <a:r>
              <a:rPr lang="en-US" dirty="0"/>
              <a:t>Challenges: Lack of adaptability to new activity, longer training time compared to misuse detection.</a:t>
            </a:r>
          </a:p>
        </p:txBody>
      </p:sp>
      <p:sp>
        <p:nvSpPr>
          <p:cNvPr id="8" name="Title 1">
            <a:extLst>
              <a:ext uri="{FF2B5EF4-FFF2-40B4-BE49-F238E27FC236}">
                <a16:creationId xmlns:a16="http://schemas.microsoft.com/office/drawing/2014/main" id="{05AB792E-17C6-B693-B462-5EA2C2B7A429}"/>
              </a:ext>
            </a:extLst>
          </p:cNvPr>
          <p:cNvSpPr>
            <a:spLocks noGrp="1"/>
          </p:cNvSpPr>
          <p:nvPr>
            <p:ph type="title"/>
          </p:nvPr>
        </p:nvSpPr>
        <p:spPr>
          <a:xfrm>
            <a:off x="205304" y="796173"/>
            <a:ext cx="11425863" cy="792656"/>
          </a:xfrm>
        </p:spPr>
        <p:txBody>
          <a:bodyPr anchor="b">
            <a:normAutofit/>
          </a:bodyPr>
          <a:lstStyle/>
          <a:p>
            <a:r>
              <a:rPr lang="en-US" b="1" dirty="0">
                <a:latin typeface="Arial Black" panose="020B0A04020102020204" pitchFamily="34" charset="0"/>
              </a:rPr>
              <a:t>GA in Anomaly Detection</a:t>
            </a:r>
          </a:p>
        </p:txBody>
      </p:sp>
      <p:sp>
        <p:nvSpPr>
          <p:cNvPr id="9" name="Hexagon 8">
            <a:extLst>
              <a:ext uri="{FF2B5EF4-FFF2-40B4-BE49-F238E27FC236}">
                <a16:creationId xmlns:a16="http://schemas.microsoft.com/office/drawing/2014/main" id="{F903C562-8E95-1C82-91BE-D83D11414B16}"/>
              </a:ext>
            </a:extLst>
          </p:cNvPr>
          <p:cNvSpPr/>
          <p:nvPr/>
        </p:nvSpPr>
        <p:spPr>
          <a:xfrm rot="5400000">
            <a:off x="7625227" y="2345116"/>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B4911D74-F033-1820-D03D-FFFA980AEC15}"/>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5167CB3D-F9BD-2FC3-3708-24A4F72220EA}"/>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7673F111-2468-0F07-165F-B06F56DB40F5}"/>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1428206"/>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7470181" y="337046"/>
            <a:ext cx="4122539" cy="6183908"/>
          </a:xfrm>
          <a:prstGeom prst="rect">
            <a:avLst/>
          </a:prstGeom>
        </p:spPr>
      </p:pic>
      <p:sp>
        <p:nvSpPr>
          <p:cNvPr id="5" name="Text 1"/>
          <p:cNvSpPr/>
          <p:nvPr/>
        </p:nvSpPr>
        <p:spPr>
          <a:xfrm>
            <a:off x="1231007" y="1977926"/>
            <a:ext cx="5607348" cy="1895475"/>
          </a:xfrm>
          <a:prstGeom prst="rect">
            <a:avLst/>
          </a:prstGeom>
          <a:noFill/>
          <a:ln/>
        </p:spPr>
        <p:txBody>
          <a:bodyPr wrap="square" rtlCol="0" anchor="t"/>
          <a:lstStyle/>
          <a:p>
            <a:pPr>
              <a:lnSpc>
                <a:spcPts val="4976"/>
              </a:lnSpc>
            </a:pPr>
            <a:r>
              <a:rPr lang="en-US" sz="3981" dirty="0">
                <a:solidFill>
                  <a:srgbClr val="1B1B27"/>
                </a:solidFill>
                <a:latin typeface="Corben" pitchFamily="34" charset="0"/>
                <a:ea typeface="Corben" pitchFamily="34" charset="-122"/>
                <a:cs typeface="Corben" pitchFamily="34" charset="-120"/>
              </a:rPr>
              <a:t>Challenges in IDS Design and Deployment</a:t>
            </a:r>
            <a:endParaRPr lang="en-US" sz="3981" dirty="0"/>
          </a:p>
        </p:txBody>
      </p:sp>
      <p:sp>
        <p:nvSpPr>
          <p:cNvPr id="6" name="Text 2"/>
          <p:cNvSpPr/>
          <p:nvPr/>
        </p:nvSpPr>
        <p:spPr>
          <a:xfrm>
            <a:off x="1231007" y="4126111"/>
            <a:ext cx="5607348" cy="269478"/>
          </a:xfrm>
          <a:prstGeom prst="rect">
            <a:avLst/>
          </a:prstGeom>
          <a:noFill/>
          <a:ln/>
        </p:spPr>
        <p:txBody>
          <a:bodyPr wrap="none" rtlCol="0" anchor="t"/>
          <a:lstStyle/>
          <a:p>
            <a:pPr>
              <a:lnSpc>
                <a:spcPts val="2123"/>
              </a:lnSpc>
            </a:pPr>
            <a:endParaRPr lang="en-US" sz="1327" dirty="0"/>
          </a:p>
        </p:txBody>
      </p:sp>
      <p:sp>
        <p:nvSpPr>
          <p:cNvPr id="7" name="Shape 3"/>
          <p:cNvSpPr/>
          <p:nvPr/>
        </p:nvSpPr>
        <p:spPr>
          <a:xfrm>
            <a:off x="1231007" y="4597698"/>
            <a:ext cx="269578" cy="269578"/>
          </a:xfrm>
          <a:prstGeom prst="roundRect">
            <a:avLst>
              <a:gd name="adj" fmla="val 28263627"/>
            </a:avLst>
          </a:prstGeom>
          <a:noFill/>
          <a:ln w="7620">
            <a:solidFill>
              <a:srgbClr val="FFFFFF"/>
            </a:solidFill>
            <a:prstDash val="solid"/>
          </a:ln>
        </p:spPr>
        <p:txBody>
          <a:bodyPr/>
          <a:lstStyle/>
          <a:p>
            <a:endParaRPr lang="en-US" sz="1500"/>
          </a:p>
        </p:txBody>
      </p:sp>
    </p:spTree>
    <p:extLst>
      <p:ext uri="{BB962C8B-B14F-4D97-AF65-F5344CB8AC3E}">
        <p14:creationId xmlns:p14="http://schemas.microsoft.com/office/powerpoint/2010/main" val="2499562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599182" y="337046"/>
            <a:ext cx="4122539" cy="6183908"/>
          </a:xfrm>
          <a:prstGeom prst="rect">
            <a:avLst/>
          </a:prstGeom>
        </p:spPr>
      </p:pic>
      <p:sp>
        <p:nvSpPr>
          <p:cNvPr id="5" name="Text 1"/>
          <p:cNvSpPr/>
          <p:nvPr/>
        </p:nvSpPr>
        <p:spPr>
          <a:xfrm>
            <a:off x="5353546" y="1900238"/>
            <a:ext cx="5607348"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Challenges in IDS design and deployment</a:t>
            </a:r>
            <a:endParaRPr lang="en-US" sz="3317" dirty="0"/>
          </a:p>
        </p:txBody>
      </p:sp>
      <p:sp>
        <p:nvSpPr>
          <p:cNvPr id="6" name="Text 2"/>
          <p:cNvSpPr/>
          <p:nvPr/>
        </p:nvSpPr>
        <p:spPr>
          <a:xfrm>
            <a:off x="5623123" y="3206056"/>
            <a:ext cx="5337770" cy="538957"/>
          </a:xfrm>
          <a:prstGeom prst="rect">
            <a:avLst/>
          </a:prstGeom>
          <a:noFill/>
          <a:ln/>
        </p:spPr>
        <p:txBody>
          <a:bodyPr wrap="square" rtlCol="0" anchor="t"/>
          <a:lstStyle/>
          <a:p>
            <a:pPr marL="285739" indent="-285739">
              <a:lnSpc>
                <a:spcPts val="2123"/>
              </a:lnSpc>
              <a:buSzPct val="100000"/>
              <a:buChar char="•"/>
            </a:pPr>
            <a:r>
              <a:rPr lang="en-US" sz="1327" b="1" dirty="0">
                <a:solidFill>
                  <a:srgbClr val="404155"/>
                </a:solidFill>
                <a:latin typeface="Nobile" pitchFamily="34" charset="0"/>
                <a:ea typeface="Nobile" pitchFamily="34" charset="-122"/>
                <a:cs typeface="Nobile" pitchFamily="34" charset="-120"/>
              </a:rPr>
              <a:t>Scalability:</a:t>
            </a:r>
            <a:r>
              <a:rPr lang="en-US" sz="1327" dirty="0">
                <a:solidFill>
                  <a:srgbClr val="404155"/>
                </a:solidFill>
                <a:latin typeface="Nobile" pitchFamily="34" charset="0"/>
                <a:ea typeface="Nobile" pitchFamily="34" charset="-122"/>
                <a:cs typeface="Nobile" pitchFamily="34" charset="-120"/>
              </a:rPr>
              <a:t> Designing IDS for large networks with heavy traffic loads</a:t>
            </a:r>
            <a:endParaRPr lang="en-US" sz="1327" dirty="0"/>
          </a:p>
        </p:txBody>
      </p:sp>
      <p:sp>
        <p:nvSpPr>
          <p:cNvPr id="7" name="Text 3"/>
          <p:cNvSpPr/>
          <p:nvPr/>
        </p:nvSpPr>
        <p:spPr>
          <a:xfrm>
            <a:off x="5623123" y="3812382"/>
            <a:ext cx="5337770" cy="538957"/>
          </a:xfrm>
          <a:prstGeom prst="rect">
            <a:avLst/>
          </a:prstGeom>
          <a:noFill/>
          <a:ln/>
        </p:spPr>
        <p:txBody>
          <a:bodyPr wrap="square" rtlCol="0" anchor="t"/>
          <a:lstStyle/>
          <a:p>
            <a:pPr marL="285739" indent="-285739">
              <a:lnSpc>
                <a:spcPts val="2123"/>
              </a:lnSpc>
              <a:buSzPct val="100000"/>
              <a:buChar char="•"/>
            </a:pPr>
            <a:r>
              <a:rPr lang="en-US" sz="1327" b="1" dirty="0">
                <a:solidFill>
                  <a:srgbClr val="404155"/>
                </a:solidFill>
                <a:latin typeface="Nobile" pitchFamily="34" charset="0"/>
                <a:ea typeface="Nobile" pitchFamily="34" charset="-122"/>
                <a:cs typeface="Nobile" pitchFamily="34" charset="-120"/>
              </a:rPr>
              <a:t>Performance Impact:</a:t>
            </a:r>
            <a:r>
              <a:rPr lang="en-US" sz="1327" dirty="0">
                <a:solidFill>
                  <a:srgbClr val="404155"/>
                </a:solidFill>
                <a:latin typeface="Nobile" pitchFamily="34" charset="0"/>
                <a:ea typeface="Nobile" pitchFamily="34" charset="-122"/>
                <a:cs typeface="Nobile" pitchFamily="34" charset="-120"/>
              </a:rPr>
              <a:t> Minimizing network traffic impact without compromising detection</a:t>
            </a:r>
            <a:endParaRPr lang="en-US" sz="1327" dirty="0"/>
          </a:p>
        </p:txBody>
      </p:sp>
      <p:sp>
        <p:nvSpPr>
          <p:cNvPr id="8" name="Text 4"/>
          <p:cNvSpPr/>
          <p:nvPr/>
        </p:nvSpPr>
        <p:spPr>
          <a:xfrm>
            <a:off x="5623123" y="4418707"/>
            <a:ext cx="5337770" cy="538957"/>
          </a:xfrm>
          <a:prstGeom prst="rect">
            <a:avLst/>
          </a:prstGeom>
          <a:noFill/>
          <a:ln/>
        </p:spPr>
        <p:txBody>
          <a:bodyPr wrap="square" rtlCol="0" anchor="t"/>
          <a:lstStyle/>
          <a:p>
            <a:pPr marL="285739" indent="-285739">
              <a:lnSpc>
                <a:spcPts val="2123"/>
              </a:lnSpc>
              <a:buSzPct val="100000"/>
              <a:buChar char="•"/>
            </a:pPr>
            <a:r>
              <a:rPr lang="en-US" sz="1327" b="1" dirty="0">
                <a:solidFill>
                  <a:srgbClr val="404155"/>
                </a:solidFill>
                <a:latin typeface="Nobile" pitchFamily="34" charset="0"/>
                <a:ea typeface="Nobile" pitchFamily="34" charset="-122"/>
                <a:cs typeface="Nobile" pitchFamily="34" charset="-120"/>
              </a:rPr>
              <a:t>False Positives/Negatives:</a:t>
            </a:r>
            <a:r>
              <a:rPr lang="en-US" sz="1327" dirty="0">
                <a:solidFill>
                  <a:srgbClr val="404155"/>
                </a:solidFill>
                <a:latin typeface="Nobile" pitchFamily="34" charset="0"/>
                <a:ea typeface="Nobile" pitchFamily="34" charset="-122"/>
                <a:cs typeface="Nobile" pitchFamily="34" charset="-120"/>
              </a:rPr>
              <a:t> Addressing accuracy and efficiency challenges in detection</a:t>
            </a:r>
            <a:endParaRPr lang="en-US" sz="1327" dirty="0"/>
          </a:p>
        </p:txBody>
      </p:sp>
    </p:spTree>
    <p:extLst>
      <p:ext uri="{BB962C8B-B14F-4D97-AF65-F5344CB8AC3E}">
        <p14:creationId xmlns:p14="http://schemas.microsoft.com/office/powerpoint/2010/main" val="31759237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660030"/>
            <a:ext cx="7757219"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Scalability challenges in large networks</a:t>
            </a:r>
            <a:endParaRPr lang="en-US" sz="3317" dirty="0"/>
          </a:p>
        </p:txBody>
      </p:sp>
      <p:sp>
        <p:nvSpPr>
          <p:cNvPr id="5" name="Shape 2"/>
          <p:cNvSpPr/>
          <p:nvPr/>
        </p:nvSpPr>
        <p:spPr>
          <a:xfrm>
            <a:off x="1231007" y="2523531"/>
            <a:ext cx="4780757" cy="1252934"/>
          </a:xfrm>
          <a:prstGeom prst="roundRect">
            <a:avLst>
              <a:gd name="adj" fmla="val 6052"/>
            </a:avLst>
          </a:prstGeom>
          <a:solidFill>
            <a:srgbClr val="D2D9F9"/>
          </a:solidFill>
          <a:ln w="7620">
            <a:solidFill>
              <a:srgbClr val="B8BFDF"/>
            </a:solidFill>
            <a:prstDash val="solid"/>
          </a:ln>
        </p:spPr>
        <p:txBody>
          <a:bodyPr/>
          <a:lstStyle/>
          <a:p>
            <a:endParaRPr lang="en-US" sz="1500"/>
          </a:p>
        </p:txBody>
      </p:sp>
      <p:sp>
        <p:nvSpPr>
          <p:cNvPr id="6" name="Text 3"/>
          <p:cNvSpPr/>
          <p:nvPr/>
        </p:nvSpPr>
        <p:spPr>
          <a:xfrm>
            <a:off x="1405831" y="2698354"/>
            <a:ext cx="2213372"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Hardware Limitations</a:t>
            </a:r>
            <a:endParaRPr lang="en-US" sz="1658" dirty="0"/>
          </a:p>
        </p:txBody>
      </p:sp>
      <p:sp>
        <p:nvSpPr>
          <p:cNvPr id="7" name="Text 4"/>
          <p:cNvSpPr/>
          <p:nvPr/>
        </p:nvSpPr>
        <p:spPr>
          <a:xfrm>
            <a:off x="1405831" y="3062684"/>
            <a:ext cx="4431109"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Physical hardware may struggle to handle increasing traffic and analysis demands.</a:t>
            </a:r>
            <a:endParaRPr lang="en-US" sz="1327" dirty="0"/>
          </a:p>
        </p:txBody>
      </p:sp>
      <p:sp>
        <p:nvSpPr>
          <p:cNvPr id="8" name="Shape 5"/>
          <p:cNvSpPr/>
          <p:nvPr/>
        </p:nvSpPr>
        <p:spPr>
          <a:xfrm>
            <a:off x="6180237" y="2523531"/>
            <a:ext cx="4780757" cy="1252934"/>
          </a:xfrm>
          <a:prstGeom prst="roundRect">
            <a:avLst>
              <a:gd name="adj" fmla="val 6052"/>
            </a:avLst>
          </a:prstGeom>
          <a:solidFill>
            <a:srgbClr val="D2D9F9"/>
          </a:solidFill>
          <a:ln w="7620">
            <a:solidFill>
              <a:srgbClr val="B8BFDF"/>
            </a:solidFill>
            <a:prstDash val="solid"/>
          </a:ln>
        </p:spPr>
        <p:txBody>
          <a:bodyPr/>
          <a:lstStyle/>
          <a:p>
            <a:endParaRPr lang="en-US" sz="1500"/>
          </a:p>
        </p:txBody>
      </p:sp>
      <p:sp>
        <p:nvSpPr>
          <p:cNvPr id="9" name="Text 6"/>
          <p:cNvSpPr/>
          <p:nvPr/>
        </p:nvSpPr>
        <p:spPr>
          <a:xfrm>
            <a:off x="6355061" y="2698354"/>
            <a:ext cx="2416969"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Distributed Architecture</a:t>
            </a:r>
            <a:endParaRPr lang="en-US" sz="1658" dirty="0"/>
          </a:p>
        </p:txBody>
      </p:sp>
      <p:sp>
        <p:nvSpPr>
          <p:cNvPr id="10" name="Text 7"/>
          <p:cNvSpPr/>
          <p:nvPr/>
        </p:nvSpPr>
        <p:spPr>
          <a:xfrm>
            <a:off x="6355061" y="3062684"/>
            <a:ext cx="4431109"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Implementing a distributed architecture introduces complexity and management challenges.</a:t>
            </a:r>
            <a:endParaRPr lang="en-US" sz="1327" dirty="0"/>
          </a:p>
        </p:txBody>
      </p:sp>
      <p:sp>
        <p:nvSpPr>
          <p:cNvPr id="11" name="Shape 8"/>
          <p:cNvSpPr/>
          <p:nvPr/>
        </p:nvSpPr>
        <p:spPr>
          <a:xfrm>
            <a:off x="1231007" y="3944938"/>
            <a:ext cx="4780757" cy="1252934"/>
          </a:xfrm>
          <a:prstGeom prst="roundRect">
            <a:avLst>
              <a:gd name="adj" fmla="val 6052"/>
            </a:avLst>
          </a:prstGeom>
          <a:solidFill>
            <a:srgbClr val="D2D9F9"/>
          </a:solidFill>
          <a:ln w="7620">
            <a:solidFill>
              <a:srgbClr val="B8BFDF"/>
            </a:solidFill>
            <a:prstDash val="solid"/>
          </a:ln>
        </p:spPr>
        <p:txBody>
          <a:bodyPr/>
          <a:lstStyle/>
          <a:p>
            <a:endParaRPr lang="en-US" sz="1500"/>
          </a:p>
        </p:txBody>
      </p:sp>
      <p:sp>
        <p:nvSpPr>
          <p:cNvPr id="12" name="Text 9"/>
          <p:cNvSpPr/>
          <p:nvPr/>
        </p:nvSpPr>
        <p:spPr>
          <a:xfrm>
            <a:off x="1405831" y="4119761"/>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Resource Allocation</a:t>
            </a:r>
            <a:endParaRPr lang="en-US" sz="1658" dirty="0"/>
          </a:p>
        </p:txBody>
      </p:sp>
      <p:sp>
        <p:nvSpPr>
          <p:cNvPr id="13" name="Text 10"/>
          <p:cNvSpPr/>
          <p:nvPr/>
        </p:nvSpPr>
        <p:spPr>
          <a:xfrm>
            <a:off x="1405831" y="4484092"/>
            <a:ext cx="4431109"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Ensuring equitable allocation of resources across the network can be difficult and impact performance.</a:t>
            </a:r>
            <a:endParaRPr lang="en-US" sz="1327" dirty="0"/>
          </a:p>
        </p:txBody>
      </p:sp>
      <p:sp>
        <p:nvSpPr>
          <p:cNvPr id="14" name="Shape 11"/>
          <p:cNvSpPr/>
          <p:nvPr/>
        </p:nvSpPr>
        <p:spPr>
          <a:xfrm>
            <a:off x="6180237" y="3944938"/>
            <a:ext cx="4780757" cy="1252934"/>
          </a:xfrm>
          <a:prstGeom prst="roundRect">
            <a:avLst>
              <a:gd name="adj" fmla="val 6052"/>
            </a:avLst>
          </a:prstGeom>
          <a:solidFill>
            <a:srgbClr val="D2D9F9"/>
          </a:solidFill>
          <a:ln w="7620">
            <a:solidFill>
              <a:srgbClr val="B8BFDF"/>
            </a:solidFill>
            <a:prstDash val="solid"/>
          </a:ln>
        </p:spPr>
        <p:txBody>
          <a:bodyPr/>
          <a:lstStyle/>
          <a:p>
            <a:endParaRPr lang="en-US" sz="1500"/>
          </a:p>
        </p:txBody>
      </p:sp>
      <p:sp>
        <p:nvSpPr>
          <p:cNvPr id="15" name="Text 12"/>
          <p:cNvSpPr/>
          <p:nvPr/>
        </p:nvSpPr>
        <p:spPr>
          <a:xfrm>
            <a:off x="6355060" y="4119761"/>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Scalability Testing</a:t>
            </a:r>
            <a:endParaRPr lang="en-US" sz="1658" dirty="0"/>
          </a:p>
        </p:txBody>
      </p:sp>
      <p:sp>
        <p:nvSpPr>
          <p:cNvPr id="16" name="Text 13"/>
          <p:cNvSpPr/>
          <p:nvPr/>
        </p:nvSpPr>
        <p:spPr>
          <a:xfrm>
            <a:off x="6355061" y="4484092"/>
            <a:ext cx="4431109"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Conducting comprehensive scalability testing to predict and address future network growth.</a:t>
            </a:r>
            <a:endParaRPr lang="en-US" sz="1327" dirty="0"/>
          </a:p>
        </p:txBody>
      </p:sp>
    </p:spTree>
    <p:extLst>
      <p:ext uri="{BB962C8B-B14F-4D97-AF65-F5344CB8AC3E}">
        <p14:creationId xmlns:p14="http://schemas.microsoft.com/office/powerpoint/2010/main" val="23485279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8844360" y="337046"/>
            <a:ext cx="2748359" cy="6183908"/>
          </a:xfrm>
          <a:prstGeom prst="rect">
            <a:avLst/>
          </a:prstGeom>
        </p:spPr>
      </p:pic>
      <p:sp>
        <p:nvSpPr>
          <p:cNvPr id="5" name="Text 1"/>
          <p:cNvSpPr/>
          <p:nvPr/>
        </p:nvSpPr>
        <p:spPr>
          <a:xfrm>
            <a:off x="1231007" y="881956"/>
            <a:ext cx="6981528"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Performance impact of IDS on network traffic</a:t>
            </a:r>
            <a:endParaRPr lang="en-US" sz="3317" dirty="0"/>
          </a:p>
        </p:txBody>
      </p:sp>
      <p:sp>
        <p:nvSpPr>
          <p:cNvPr id="6" name="Shape 2"/>
          <p:cNvSpPr/>
          <p:nvPr/>
        </p:nvSpPr>
        <p:spPr>
          <a:xfrm>
            <a:off x="1466949" y="2187773"/>
            <a:ext cx="33635" cy="3788172"/>
          </a:xfrm>
          <a:prstGeom prst="roundRect">
            <a:avLst>
              <a:gd name="adj" fmla="val 225445"/>
            </a:avLst>
          </a:prstGeom>
          <a:solidFill>
            <a:srgbClr val="B8BFDF"/>
          </a:solidFill>
          <a:ln/>
        </p:spPr>
        <p:txBody>
          <a:bodyPr/>
          <a:lstStyle/>
          <a:p>
            <a:endParaRPr lang="en-US" sz="1500"/>
          </a:p>
        </p:txBody>
      </p:sp>
      <p:sp>
        <p:nvSpPr>
          <p:cNvPr id="7" name="Shape 3"/>
          <p:cNvSpPr/>
          <p:nvPr/>
        </p:nvSpPr>
        <p:spPr>
          <a:xfrm>
            <a:off x="1660327" y="2492028"/>
            <a:ext cx="589757" cy="33635"/>
          </a:xfrm>
          <a:prstGeom prst="roundRect">
            <a:avLst>
              <a:gd name="adj" fmla="val 225445"/>
            </a:avLst>
          </a:prstGeom>
          <a:solidFill>
            <a:srgbClr val="B8BFDF"/>
          </a:solidFill>
          <a:ln/>
        </p:spPr>
        <p:txBody>
          <a:bodyPr/>
          <a:lstStyle/>
          <a:p>
            <a:endParaRPr lang="en-US" sz="1500"/>
          </a:p>
        </p:txBody>
      </p:sp>
      <p:sp>
        <p:nvSpPr>
          <p:cNvPr id="8" name="Shape 4"/>
          <p:cNvSpPr/>
          <p:nvPr/>
        </p:nvSpPr>
        <p:spPr>
          <a:xfrm>
            <a:off x="1307108" y="2332336"/>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9" name="Text 5"/>
          <p:cNvSpPr/>
          <p:nvPr/>
        </p:nvSpPr>
        <p:spPr>
          <a:xfrm>
            <a:off x="1448892" y="2361704"/>
            <a:ext cx="69652"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1</a:t>
            </a:r>
            <a:endParaRPr lang="en-US" sz="1854" dirty="0"/>
          </a:p>
        </p:txBody>
      </p:sp>
      <p:sp>
        <p:nvSpPr>
          <p:cNvPr id="10" name="Text 6"/>
          <p:cNvSpPr/>
          <p:nvPr/>
        </p:nvSpPr>
        <p:spPr>
          <a:xfrm>
            <a:off x="2410420" y="2356247"/>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Increase in Latency</a:t>
            </a:r>
            <a:endParaRPr lang="en-US" sz="1658" dirty="0"/>
          </a:p>
        </p:txBody>
      </p:sp>
      <p:sp>
        <p:nvSpPr>
          <p:cNvPr id="11" name="Text 7"/>
          <p:cNvSpPr/>
          <p:nvPr/>
        </p:nvSpPr>
        <p:spPr>
          <a:xfrm>
            <a:off x="2410421" y="2720578"/>
            <a:ext cx="5802114"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With IDS, network latency may increase due to packet inspection and processing.</a:t>
            </a:r>
            <a:endParaRPr lang="en-US" sz="1327" dirty="0"/>
          </a:p>
        </p:txBody>
      </p:sp>
      <p:sp>
        <p:nvSpPr>
          <p:cNvPr id="12" name="Shape 8"/>
          <p:cNvSpPr/>
          <p:nvPr/>
        </p:nvSpPr>
        <p:spPr>
          <a:xfrm>
            <a:off x="1660327" y="3900736"/>
            <a:ext cx="589757" cy="33635"/>
          </a:xfrm>
          <a:prstGeom prst="roundRect">
            <a:avLst>
              <a:gd name="adj" fmla="val 225445"/>
            </a:avLst>
          </a:prstGeom>
          <a:solidFill>
            <a:srgbClr val="B8BFDF"/>
          </a:solidFill>
          <a:ln/>
        </p:spPr>
        <p:txBody>
          <a:bodyPr/>
          <a:lstStyle/>
          <a:p>
            <a:endParaRPr lang="en-US" sz="1500"/>
          </a:p>
        </p:txBody>
      </p:sp>
      <p:sp>
        <p:nvSpPr>
          <p:cNvPr id="13" name="Shape 9"/>
          <p:cNvSpPr/>
          <p:nvPr/>
        </p:nvSpPr>
        <p:spPr>
          <a:xfrm>
            <a:off x="1307108" y="3741044"/>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14" name="Text 10"/>
          <p:cNvSpPr/>
          <p:nvPr/>
        </p:nvSpPr>
        <p:spPr>
          <a:xfrm>
            <a:off x="1422301" y="3770412"/>
            <a:ext cx="122833"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2</a:t>
            </a:r>
            <a:endParaRPr lang="en-US" sz="1854" dirty="0"/>
          </a:p>
        </p:txBody>
      </p:sp>
      <p:sp>
        <p:nvSpPr>
          <p:cNvPr id="15" name="Text 11"/>
          <p:cNvSpPr/>
          <p:nvPr/>
        </p:nvSpPr>
        <p:spPr>
          <a:xfrm>
            <a:off x="2410421" y="3764955"/>
            <a:ext cx="2503884"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Bandwidth Consumption</a:t>
            </a:r>
            <a:endParaRPr lang="en-US" sz="1658" dirty="0"/>
          </a:p>
        </p:txBody>
      </p:sp>
      <p:sp>
        <p:nvSpPr>
          <p:cNvPr id="16" name="Text 12"/>
          <p:cNvSpPr/>
          <p:nvPr/>
        </p:nvSpPr>
        <p:spPr>
          <a:xfrm>
            <a:off x="2410421" y="4129286"/>
            <a:ext cx="5802114"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IDS can consume significant bandwidth for traffic analysis and rule matching.</a:t>
            </a:r>
            <a:endParaRPr lang="en-US" sz="1327" dirty="0"/>
          </a:p>
        </p:txBody>
      </p:sp>
      <p:sp>
        <p:nvSpPr>
          <p:cNvPr id="17" name="Shape 13"/>
          <p:cNvSpPr/>
          <p:nvPr/>
        </p:nvSpPr>
        <p:spPr>
          <a:xfrm>
            <a:off x="1660327" y="5309443"/>
            <a:ext cx="589757" cy="33635"/>
          </a:xfrm>
          <a:prstGeom prst="roundRect">
            <a:avLst>
              <a:gd name="adj" fmla="val 225445"/>
            </a:avLst>
          </a:prstGeom>
          <a:solidFill>
            <a:srgbClr val="B8BFDF"/>
          </a:solidFill>
          <a:ln/>
        </p:spPr>
        <p:txBody>
          <a:bodyPr/>
          <a:lstStyle/>
          <a:p>
            <a:endParaRPr lang="en-US" sz="1500"/>
          </a:p>
        </p:txBody>
      </p:sp>
      <p:sp>
        <p:nvSpPr>
          <p:cNvPr id="18" name="Shape 14"/>
          <p:cNvSpPr/>
          <p:nvPr/>
        </p:nvSpPr>
        <p:spPr>
          <a:xfrm>
            <a:off x="1307108" y="5149751"/>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19" name="Text 15"/>
          <p:cNvSpPr/>
          <p:nvPr/>
        </p:nvSpPr>
        <p:spPr>
          <a:xfrm>
            <a:off x="1417539" y="5179119"/>
            <a:ext cx="132258"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3</a:t>
            </a:r>
            <a:endParaRPr lang="en-US" sz="1854" dirty="0"/>
          </a:p>
        </p:txBody>
      </p:sp>
      <p:sp>
        <p:nvSpPr>
          <p:cNvPr id="20" name="Text 16"/>
          <p:cNvSpPr/>
          <p:nvPr/>
        </p:nvSpPr>
        <p:spPr>
          <a:xfrm>
            <a:off x="2410420" y="5173663"/>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Packet Drops</a:t>
            </a:r>
            <a:endParaRPr lang="en-US" sz="1658" dirty="0"/>
          </a:p>
        </p:txBody>
      </p:sp>
      <p:sp>
        <p:nvSpPr>
          <p:cNvPr id="21" name="Text 17"/>
          <p:cNvSpPr/>
          <p:nvPr/>
        </p:nvSpPr>
        <p:spPr>
          <a:xfrm>
            <a:off x="2410421" y="5537994"/>
            <a:ext cx="5802114"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High load on IDS may lead to packet drops, impacting traffic flow.</a:t>
            </a:r>
            <a:endParaRPr lang="en-US" sz="1327" dirty="0"/>
          </a:p>
        </p:txBody>
      </p:sp>
    </p:spTree>
    <p:extLst>
      <p:ext uri="{BB962C8B-B14F-4D97-AF65-F5344CB8AC3E}">
        <p14:creationId xmlns:p14="http://schemas.microsoft.com/office/powerpoint/2010/main" val="12024423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2048670"/>
            <a:ext cx="8793262"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False Positive and False Negative Challenges</a:t>
            </a:r>
            <a:endParaRPr lang="en-US" sz="3317" dirty="0"/>
          </a:p>
        </p:txBody>
      </p:sp>
      <p:sp>
        <p:nvSpPr>
          <p:cNvPr id="5" name="Text 2"/>
          <p:cNvSpPr/>
          <p:nvPr/>
        </p:nvSpPr>
        <p:spPr>
          <a:xfrm>
            <a:off x="1231007" y="2996407"/>
            <a:ext cx="2494458" cy="263228"/>
          </a:xfrm>
          <a:prstGeom prst="rect">
            <a:avLst/>
          </a:prstGeom>
          <a:noFill/>
          <a:ln/>
        </p:spPr>
        <p:txBody>
          <a:bodyPr wrap="none" rtlCol="0" anchor="t"/>
          <a:lstStyle/>
          <a:p>
            <a:pPr>
              <a:lnSpc>
                <a:spcPts val="2073"/>
              </a:lnSpc>
            </a:pPr>
            <a:r>
              <a:rPr lang="en-US" sz="1658" dirty="0">
                <a:solidFill>
                  <a:srgbClr val="1B1B27"/>
                </a:solidFill>
                <a:latin typeface="Corben" pitchFamily="34" charset="0"/>
                <a:ea typeface="Corben" pitchFamily="34" charset="-122"/>
                <a:cs typeface="Corben" pitchFamily="34" charset="-120"/>
              </a:rPr>
              <a:t>False Positive Challenges</a:t>
            </a:r>
            <a:endParaRPr lang="en-US" sz="1658" dirty="0"/>
          </a:p>
        </p:txBody>
      </p:sp>
      <p:sp>
        <p:nvSpPr>
          <p:cNvPr id="6" name="Text 3"/>
          <p:cNvSpPr/>
          <p:nvPr/>
        </p:nvSpPr>
        <p:spPr>
          <a:xfrm>
            <a:off x="1231007" y="3428107"/>
            <a:ext cx="465951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False positives in IDS may lead to unnecessary alerts and wasted  resources.</a:t>
            </a:r>
            <a:endParaRPr lang="en-US" sz="1327" dirty="0"/>
          </a:p>
        </p:txBody>
      </p:sp>
      <p:sp>
        <p:nvSpPr>
          <p:cNvPr id="7" name="Text 4"/>
          <p:cNvSpPr/>
          <p:nvPr/>
        </p:nvSpPr>
        <p:spPr>
          <a:xfrm>
            <a:off x="1231007" y="4118669"/>
            <a:ext cx="465951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They can cause frustration for security teams and may result in ignoring legitimate threats.</a:t>
            </a:r>
            <a:endParaRPr lang="en-US" sz="1327" dirty="0"/>
          </a:p>
        </p:txBody>
      </p:sp>
      <p:sp>
        <p:nvSpPr>
          <p:cNvPr id="8" name="Text 5"/>
          <p:cNvSpPr/>
          <p:nvPr/>
        </p:nvSpPr>
        <p:spPr>
          <a:xfrm>
            <a:off x="6307832" y="2996407"/>
            <a:ext cx="2578199" cy="263228"/>
          </a:xfrm>
          <a:prstGeom prst="rect">
            <a:avLst/>
          </a:prstGeom>
          <a:noFill/>
          <a:ln/>
        </p:spPr>
        <p:txBody>
          <a:bodyPr wrap="none" rtlCol="0" anchor="t"/>
          <a:lstStyle/>
          <a:p>
            <a:pPr>
              <a:lnSpc>
                <a:spcPts val="2073"/>
              </a:lnSpc>
            </a:pPr>
            <a:r>
              <a:rPr lang="en-US" sz="1658" dirty="0">
                <a:solidFill>
                  <a:srgbClr val="1B1B27"/>
                </a:solidFill>
                <a:latin typeface="Corben" pitchFamily="34" charset="0"/>
                <a:ea typeface="Corben" pitchFamily="34" charset="-122"/>
                <a:cs typeface="Corben" pitchFamily="34" charset="-120"/>
              </a:rPr>
              <a:t>False Negative Challenges</a:t>
            </a:r>
            <a:endParaRPr lang="en-US" sz="1658" dirty="0"/>
          </a:p>
        </p:txBody>
      </p:sp>
      <p:sp>
        <p:nvSpPr>
          <p:cNvPr id="9" name="Text 6"/>
          <p:cNvSpPr/>
          <p:nvPr/>
        </p:nvSpPr>
        <p:spPr>
          <a:xfrm>
            <a:off x="6307832" y="3428107"/>
            <a:ext cx="465951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False negatives can allow real threats to go undetected, posing serious security risks.</a:t>
            </a:r>
            <a:endParaRPr lang="en-US" sz="1327" dirty="0"/>
          </a:p>
        </p:txBody>
      </p:sp>
      <p:sp>
        <p:nvSpPr>
          <p:cNvPr id="10" name="Text 7"/>
          <p:cNvSpPr/>
          <p:nvPr/>
        </p:nvSpPr>
        <p:spPr>
          <a:xfrm>
            <a:off x="6307832" y="4118669"/>
            <a:ext cx="465951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They may result in unauthorized access, data breaches, and damage to the network.</a:t>
            </a:r>
            <a:endParaRPr lang="en-US" sz="1327" dirty="0"/>
          </a:p>
        </p:txBody>
      </p:sp>
    </p:spTree>
    <p:extLst>
      <p:ext uri="{BB962C8B-B14F-4D97-AF65-F5344CB8AC3E}">
        <p14:creationId xmlns:p14="http://schemas.microsoft.com/office/powerpoint/2010/main" val="1796716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081E9-5535-BDCA-630E-7DB2DE55DD0F}"/>
            </a:ext>
          </a:extLst>
        </p:cNvPr>
        <p:cNvGrpSpPr/>
        <p:nvPr/>
      </p:nvGrpSpPr>
      <p:grpSpPr>
        <a:xfrm>
          <a:off x="0" y="0"/>
          <a:ext cx="0" cy="0"/>
          <a:chOff x="0" y="0"/>
          <a:chExt cx="0" cy="0"/>
        </a:xfrm>
      </p:grpSpPr>
      <p:pic>
        <p:nvPicPr>
          <p:cNvPr id="5" name="Picture 4" descr="Device and padlock">
            <a:extLst>
              <a:ext uri="{FF2B5EF4-FFF2-40B4-BE49-F238E27FC236}">
                <a16:creationId xmlns:a16="http://schemas.microsoft.com/office/drawing/2014/main" id="{D5C80B3F-D41C-2980-9245-475F4F6E532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62890C1-F985-DB8F-ABB3-8DC71FF90102}"/>
              </a:ext>
            </a:extLst>
          </p:cNvPr>
          <p:cNvSpPr>
            <a:spLocks noGrp="1" noRot="1" noMove="1" noResize="1" noEditPoints="1" noAdjustHandles="1" noChangeArrowheads="1" noChangeShapeType="1"/>
          </p:cNvSpPr>
          <p:nvPr/>
        </p:nvSpPr>
        <p:spPr>
          <a:xfrm>
            <a:off x="0" y="680"/>
            <a:ext cx="12192000" cy="6858000"/>
          </a:xfrm>
          <a:prstGeom prst="rect">
            <a:avLst/>
          </a:prstGeom>
          <a:gradFill>
            <a:gsLst>
              <a:gs pos="0">
                <a:schemeClr val="accent1">
                  <a:lumMod val="5000"/>
                  <a:lumOff val="95000"/>
                </a:schemeClr>
              </a:gs>
              <a:gs pos="0">
                <a:schemeClr val="accent4"/>
              </a:gs>
              <a:gs pos="100000">
                <a:srgbClr val="F69616">
                  <a:alpha val="69000"/>
                </a:srgbClr>
              </a:gs>
              <a:gs pos="0">
                <a:schemeClr val="accent4">
                  <a:lumMod val="40000"/>
                  <a:lumOff val="6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5DC59F1-E949-504E-A4C8-E7965541037F}"/>
              </a:ext>
            </a:extLst>
          </p:cNvPr>
          <p:cNvSpPr txBox="1"/>
          <p:nvPr/>
        </p:nvSpPr>
        <p:spPr>
          <a:xfrm>
            <a:off x="205304" y="2560444"/>
            <a:ext cx="9803548" cy="3477875"/>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effectLst/>
                <a:latin typeface="Roboto" panose="02000000000000000000" pitchFamily="2" charset="0"/>
              </a:rPr>
              <a:t>It provides an extra layer to ensure the protected infrastructure integrity, an ability to track a user's activity from the point they entered a system to the point of impact, a means to determine changes or modifications in data streams and files, and a possibility to detect errors in the system configuration. </a:t>
            </a:r>
          </a:p>
          <a:p>
            <a:pPr marL="285750" indent="-285750" algn="just">
              <a:buFont typeface="Arial" panose="020B0604020202020204" pitchFamily="34" charset="0"/>
              <a:buChar char="•"/>
            </a:pPr>
            <a:r>
              <a:rPr lang="en-US" sz="2000" b="0" i="0" dirty="0">
                <a:effectLst/>
                <a:latin typeface="Roboto" panose="02000000000000000000" pitchFamily="2" charset="0"/>
              </a:rPr>
              <a:t>Also, an IDS may facilitate data collection that could be employed to derive knowledge needed to analyze and improve system security, security policy, and the security administrator's guidelines. </a:t>
            </a:r>
          </a:p>
          <a:p>
            <a:pPr marL="285750" indent="-285750" algn="just">
              <a:buFont typeface="Arial" panose="020B0604020202020204" pitchFamily="34" charset="0"/>
              <a:buChar char="•"/>
            </a:pPr>
            <a:r>
              <a:rPr lang="en-US" sz="2000" b="0" i="0" dirty="0">
                <a:effectLst/>
                <a:latin typeface="Roboto" panose="02000000000000000000" pitchFamily="2" charset="0"/>
              </a:rPr>
              <a:t>However, in a general case, </a:t>
            </a:r>
            <a:r>
              <a:rPr lang="en-US" sz="2000" b="1" i="0" dirty="0">
                <a:effectLst/>
                <a:latin typeface="Roboto" panose="02000000000000000000" pitchFamily="2" charset="0"/>
              </a:rPr>
              <a:t>an IDS cannot compensate for weak network protocols, access control</a:t>
            </a:r>
            <a:r>
              <a:rPr lang="en-US" sz="2000" b="0" i="0" dirty="0">
                <a:effectLst/>
                <a:latin typeface="Roboto" panose="02000000000000000000" pitchFamily="2" charset="0"/>
              </a:rPr>
              <a:t>, or authentication systems. It is not able to block an attack or an attack source, to investigate independently an attack origin, or perform a detailed network analysis.</a:t>
            </a:r>
            <a:endParaRPr lang="en-US" sz="2000" dirty="0"/>
          </a:p>
        </p:txBody>
      </p:sp>
      <p:sp>
        <p:nvSpPr>
          <p:cNvPr id="8" name="Title 1">
            <a:extLst>
              <a:ext uri="{FF2B5EF4-FFF2-40B4-BE49-F238E27FC236}">
                <a16:creationId xmlns:a16="http://schemas.microsoft.com/office/drawing/2014/main" id="{5ECEB797-D2CA-2B56-F6C9-949B5651BFF7}"/>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Idea</a:t>
            </a:r>
          </a:p>
        </p:txBody>
      </p:sp>
      <p:sp>
        <p:nvSpPr>
          <p:cNvPr id="9" name="Hexagon 8">
            <a:extLst>
              <a:ext uri="{FF2B5EF4-FFF2-40B4-BE49-F238E27FC236}">
                <a16:creationId xmlns:a16="http://schemas.microsoft.com/office/drawing/2014/main" id="{70DA0CCC-31E3-0032-61C8-82333FFFE722}"/>
              </a:ext>
            </a:extLst>
          </p:cNvPr>
          <p:cNvSpPr/>
          <p:nvPr/>
        </p:nvSpPr>
        <p:spPr>
          <a:xfrm rot="5400000">
            <a:off x="2657781" y="368050"/>
            <a:ext cx="1456758" cy="1288670"/>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6566C8E9-80E4-6088-851E-57897D27D82A}"/>
              </a:ext>
            </a:extLst>
          </p:cNvPr>
          <p:cNvSpPr/>
          <p:nvPr/>
        </p:nvSpPr>
        <p:spPr>
          <a:xfrm rot="5400000">
            <a:off x="8445841" y="3813295"/>
            <a:ext cx="3956488" cy="3499971"/>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D0FE5C5A-1040-E5F3-740D-78D602769D99}"/>
              </a:ext>
            </a:extLst>
          </p:cNvPr>
          <p:cNvSpPr/>
          <p:nvPr/>
        </p:nvSpPr>
        <p:spPr>
          <a:xfrm rot="5400000">
            <a:off x="9902742" y="-1631171"/>
            <a:ext cx="3956491" cy="3499973"/>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6214D47E-B072-B06A-46C6-86EA59CC5230}"/>
              </a:ext>
            </a:extLst>
          </p:cNvPr>
          <p:cNvSpPr/>
          <p:nvPr/>
        </p:nvSpPr>
        <p:spPr>
          <a:xfrm rot="5400000">
            <a:off x="9141965" y="465990"/>
            <a:ext cx="919962" cy="813812"/>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8300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820169"/>
            <a:ext cx="7395269"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Signature-based detection limitations</a:t>
            </a:r>
            <a:endParaRPr lang="en-US" sz="3317" dirty="0"/>
          </a:p>
        </p:txBody>
      </p:sp>
      <p:sp>
        <p:nvSpPr>
          <p:cNvPr id="5" name="Shape 2"/>
          <p:cNvSpPr/>
          <p:nvPr/>
        </p:nvSpPr>
        <p:spPr>
          <a:xfrm>
            <a:off x="1231007" y="2867422"/>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6" name="Text 3"/>
          <p:cNvSpPr/>
          <p:nvPr/>
        </p:nvSpPr>
        <p:spPr>
          <a:xfrm>
            <a:off x="1674218" y="2873177"/>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Inflexibility</a:t>
            </a:r>
            <a:endParaRPr lang="en-US" sz="1658" dirty="0"/>
          </a:p>
        </p:txBody>
      </p:sp>
      <p:sp>
        <p:nvSpPr>
          <p:cNvPr id="7" name="Text 4"/>
          <p:cNvSpPr/>
          <p:nvPr/>
        </p:nvSpPr>
        <p:spPr>
          <a:xfrm>
            <a:off x="1674218" y="3237507"/>
            <a:ext cx="4337546"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Signature-based detection relies heavily on known patterns, making it ineffective against new threats.</a:t>
            </a:r>
            <a:endParaRPr lang="en-US" sz="1327" dirty="0"/>
          </a:p>
        </p:txBody>
      </p:sp>
      <p:sp>
        <p:nvSpPr>
          <p:cNvPr id="8" name="Shape 5"/>
          <p:cNvSpPr/>
          <p:nvPr/>
        </p:nvSpPr>
        <p:spPr>
          <a:xfrm>
            <a:off x="6180237" y="2867422"/>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9" name="Text 6"/>
          <p:cNvSpPr/>
          <p:nvPr/>
        </p:nvSpPr>
        <p:spPr>
          <a:xfrm>
            <a:off x="6623447" y="2873177"/>
            <a:ext cx="2763738"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Over-reliance on Signatures</a:t>
            </a:r>
            <a:endParaRPr lang="en-US" sz="1658" dirty="0"/>
          </a:p>
        </p:txBody>
      </p:sp>
      <p:sp>
        <p:nvSpPr>
          <p:cNvPr id="10" name="Text 7"/>
          <p:cNvSpPr/>
          <p:nvPr/>
        </p:nvSpPr>
        <p:spPr>
          <a:xfrm>
            <a:off x="6623447" y="3237507"/>
            <a:ext cx="4337546"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It can miss novel or obfuscated attacks that do not match existing signature patterns.</a:t>
            </a:r>
            <a:endParaRPr lang="en-US" sz="1327" dirty="0"/>
          </a:p>
        </p:txBody>
      </p:sp>
      <p:sp>
        <p:nvSpPr>
          <p:cNvPr id="11" name="Shape 8"/>
          <p:cNvSpPr/>
          <p:nvPr/>
        </p:nvSpPr>
        <p:spPr>
          <a:xfrm>
            <a:off x="1231007" y="4128691"/>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12" name="Text 9"/>
          <p:cNvSpPr/>
          <p:nvPr/>
        </p:nvSpPr>
        <p:spPr>
          <a:xfrm>
            <a:off x="1674217" y="4134445"/>
            <a:ext cx="3083322"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Struggle with Encrypted Traffic</a:t>
            </a:r>
            <a:endParaRPr lang="en-US" sz="1658" dirty="0"/>
          </a:p>
        </p:txBody>
      </p:sp>
      <p:sp>
        <p:nvSpPr>
          <p:cNvPr id="13" name="Text 10"/>
          <p:cNvSpPr/>
          <p:nvPr/>
        </p:nvSpPr>
        <p:spPr>
          <a:xfrm>
            <a:off x="1674218" y="4498777"/>
            <a:ext cx="4337546"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Signature-based methods can struggle to inspect encrypted traffic, leaving blind spots for threats.</a:t>
            </a:r>
            <a:endParaRPr lang="en-US" sz="1327" dirty="0"/>
          </a:p>
        </p:txBody>
      </p:sp>
      <p:sp>
        <p:nvSpPr>
          <p:cNvPr id="14" name="Shape 11"/>
          <p:cNvSpPr/>
          <p:nvPr/>
        </p:nvSpPr>
        <p:spPr>
          <a:xfrm>
            <a:off x="6180237" y="4128691"/>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15" name="Text 12"/>
          <p:cNvSpPr/>
          <p:nvPr/>
        </p:nvSpPr>
        <p:spPr>
          <a:xfrm>
            <a:off x="6623447" y="4134445"/>
            <a:ext cx="248374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High False Negative Rate</a:t>
            </a:r>
            <a:endParaRPr lang="en-US" sz="1658" dirty="0"/>
          </a:p>
        </p:txBody>
      </p:sp>
      <p:sp>
        <p:nvSpPr>
          <p:cNvPr id="16" name="Text 13"/>
          <p:cNvSpPr/>
          <p:nvPr/>
        </p:nvSpPr>
        <p:spPr>
          <a:xfrm>
            <a:off x="6623447" y="4498777"/>
            <a:ext cx="4337546"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It can produce a high rate of false negatives, which represent missed detections.</a:t>
            </a:r>
            <a:endParaRPr lang="en-US" sz="1327" dirty="0"/>
          </a:p>
        </p:txBody>
      </p:sp>
    </p:spTree>
    <p:extLst>
      <p:ext uri="{BB962C8B-B14F-4D97-AF65-F5344CB8AC3E}">
        <p14:creationId xmlns:p14="http://schemas.microsoft.com/office/powerpoint/2010/main" val="3873117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599182" y="337046"/>
            <a:ext cx="10993636" cy="2106315"/>
          </a:xfrm>
          <a:prstGeom prst="rect">
            <a:avLst/>
          </a:prstGeom>
        </p:spPr>
      </p:pic>
      <p:sp>
        <p:nvSpPr>
          <p:cNvPr id="5" name="Text 1"/>
          <p:cNvSpPr/>
          <p:nvPr/>
        </p:nvSpPr>
        <p:spPr>
          <a:xfrm>
            <a:off x="1231007" y="2958506"/>
            <a:ext cx="7355383"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Anomaly-based Detection Challenges</a:t>
            </a:r>
            <a:endParaRPr lang="en-US" sz="3317" dirty="0"/>
          </a:p>
        </p:txBody>
      </p:sp>
      <p:pic>
        <p:nvPicPr>
          <p:cNvPr id="6" name="Image 2" descr="preencoded.png"/>
          <p:cNvPicPr>
            <a:picLocks noChangeAspect="1"/>
          </p:cNvPicPr>
          <p:nvPr/>
        </p:nvPicPr>
        <p:blipFill>
          <a:blip r:embed="rId5"/>
          <a:stretch>
            <a:fillRect/>
          </a:stretch>
        </p:blipFill>
        <p:spPr>
          <a:xfrm>
            <a:off x="1231007" y="3737769"/>
            <a:ext cx="3243263" cy="673993"/>
          </a:xfrm>
          <a:prstGeom prst="rect">
            <a:avLst/>
          </a:prstGeom>
        </p:spPr>
      </p:pic>
      <p:sp>
        <p:nvSpPr>
          <p:cNvPr id="7" name="Text 2"/>
          <p:cNvSpPr/>
          <p:nvPr/>
        </p:nvSpPr>
        <p:spPr>
          <a:xfrm>
            <a:off x="1399481" y="4664472"/>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Data Complexity</a:t>
            </a:r>
            <a:endParaRPr lang="en-US" sz="1658" dirty="0"/>
          </a:p>
        </p:txBody>
      </p:sp>
      <p:sp>
        <p:nvSpPr>
          <p:cNvPr id="8" name="Text 3"/>
          <p:cNvSpPr/>
          <p:nvPr/>
        </p:nvSpPr>
        <p:spPr>
          <a:xfrm>
            <a:off x="1399481" y="5028804"/>
            <a:ext cx="2906316"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Dealing with intricate data patterns adds complexity to anomaly detection.</a:t>
            </a:r>
            <a:endParaRPr lang="en-US" sz="1327" dirty="0"/>
          </a:p>
        </p:txBody>
      </p:sp>
      <p:pic>
        <p:nvPicPr>
          <p:cNvPr id="9" name="Image 3" descr="preencoded.png"/>
          <p:cNvPicPr>
            <a:picLocks noChangeAspect="1"/>
          </p:cNvPicPr>
          <p:nvPr/>
        </p:nvPicPr>
        <p:blipFill>
          <a:blip r:embed="rId6"/>
          <a:stretch>
            <a:fillRect/>
          </a:stretch>
        </p:blipFill>
        <p:spPr>
          <a:xfrm>
            <a:off x="4474269" y="3737769"/>
            <a:ext cx="3243362" cy="673993"/>
          </a:xfrm>
          <a:prstGeom prst="rect">
            <a:avLst/>
          </a:prstGeom>
        </p:spPr>
      </p:pic>
      <p:sp>
        <p:nvSpPr>
          <p:cNvPr id="10" name="Text 4"/>
          <p:cNvSpPr/>
          <p:nvPr/>
        </p:nvSpPr>
        <p:spPr>
          <a:xfrm>
            <a:off x="4642743" y="4664472"/>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Adaptability</a:t>
            </a:r>
            <a:endParaRPr lang="en-US" sz="1658" dirty="0"/>
          </a:p>
        </p:txBody>
      </p:sp>
      <p:sp>
        <p:nvSpPr>
          <p:cNvPr id="11" name="Text 5"/>
          <p:cNvSpPr/>
          <p:nvPr/>
        </p:nvSpPr>
        <p:spPr>
          <a:xfrm>
            <a:off x="4642743" y="5028804"/>
            <a:ext cx="2906415"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Ensuring the system can adapt to evolving attack methodologies is crucial.</a:t>
            </a:r>
            <a:endParaRPr lang="en-US" sz="1327" dirty="0"/>
          </a:p>
        </p:txBody>
      </p:sp>
      <p:pic>
        <p:nvPicPr>
          <p:cNvPr id="12" name="Image 4" descr="preencoded.png"/>
          <p:cNvPicPr>
            <a:picLocks noChangeAspect="1"/>
          </p:cNvPicPr>
          <p:nvPr/>
        </p:nvPicPr>
        <p:blipFill>
          <a:blip r:embed="rId7"/>
          <a:stretch>
            <a:fillRect/>
          </a:stretch>
        </p:blipFill>
        <p:spPr>
          <a:xfrm>
            <a:off x="7717632" y="3737769"/>
            <a:ext cx="3243362" cy="673993"/>
          </a:xfrm>
          <a:prstGeom prst="rect">
            <a:avLst/>
          </a:prstGeom>
        </p:spPr>
      </p:pic>
      <p:sp>
        <p:nvSpPr>
          <p:cNvPr id="13" name="Text 6"/>
          <p:cNvSpPr/>
          <p:nvPr/>
        </p:nvSpPr>
        <p:spPr>
          <a:xfrm>
            <a:off x="7886105" y="4664472"/>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Threshold Settings</a:t>
            </a:r>
            <a:endParaRPr lang="en-US" sz="1658" dirty="0"/>
          </a:p>
        </p:txBody>
      </p:sp>
      <p:sp>
        <p:nvSpPr>
          <p:cNvPr id="14" name="Text 7"/>
          <p:cNvSpPr/>
          <p:nvPr/>
        </p:nvSpPr>
        <p:spPr>
          <a:xfrm>
            <a:off x="7886105" y="5028804"/>
            <a:ext cx="2906415"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Setting accurate thresholds for anomaly detection without generating false alarms.</a:t>
            </a:r>
            <a:endParaRPr lang="en-US" sz="1327" dirty="0"/>
          </a:p>
        </p:txBody>
      </p:sp>
    </p:spTree>
    <p:extLst>
      <p:ext uri="{BB962C8B-B14F-4D97-AF65-F5344CB8AC3E}">
        <p14:creationId xmlns:p14="http://schemas.microsoft.com/office/powerpoint/2010/main" val="14777711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235769"/>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Challenges in Detecting Advanced Persistent Threats (APTs)</a:t>
            </a:r>
            <a:endParaRPr lang="en-US" sz="3317" dirty="0"/>
          </a:p>
        </p:txBody>
      </p:sp>
      <p:pic>
        <p:nvPicPr>
          <p:cNvPr id="5" name="Image 1" descr="preencoded.png"/>
          <p:cNvPicPr>
            <a:picLocks noChangeAspect="1"/>
          </p:cNvPicPr>
          <p:nvPr/>
        </p:nvPicPr>
        <p:blipFill>
          <a:blip r:embed="rId4"/>
          <a:stretch>
            <a:fillRect/>
          </a:stretch>
        </p:blipFill>
        <p:spPr>
          <a:xfrm>
            <a:off x="2860775" y="2625824"/>
            <a:ext cx="1605359" cy="970757"/>
          </a:xfrm>
          <a:prstGeom prst="rect">
            <a:avLst/>
          </a:prstGeom>
        </p:spPr>
      </p:pic>
      <p:sp>
        <p:nvSpPr>
          <p:cNvPr id="6" name="Text 2"/>
          <p:cNvSpPr/>
          <p:nvPr/>
        </p:nvSpPr>
        <p:spPr>
          <a:xfrm>
            <a:off x="3632299" y="3062982"/>
            <a:ext cx="62210"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1</a:t>
            </a:r>
            <a:endParaRPr lang="en-US" sz="1658" dirty="0"/>
          </a:p>
        </p:txBody>
      </p:sp>
      <p:sp>
        <p:nvSpPr>
          <p:cNvPr id="7" name="Text 3"/>
          <p:cNvSpPr/>
          <p:nvPr/>
        </p:nvSpPr>
        <p:spPr>
          <a:xfrm>
            <a:off x="4634607" y="2794298"/>
            <a:ext cx="2481659"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Complex Attack Patterns</a:t>
            </a:r>
            <a:endParaRPr lang="en-US" sz="1658" dirty="0"/>
          </a:p>
        </p:txBody>
      </p:sp>
      <p:sp>
        <p:nvSpPr>
          <p:cNvPr id="8" name="Text 4"/>
          <p:cNvSpPr/>
          <p:nvPr/>
        </p:nvSpPr>
        <p:spPr>
          <a:xfrm>
            <a:off x="4634607" y="3158629"/>
            <a:ext cx="2592090"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Stealthy and evasive techniques</a:t>
            </a:r>
            <a:endParaRPr lang="en-US" sz="1327" dirty="0"/>
          </a:p>
        </p:txBody>
      </p:sp>
      <p:sp>
        <p:nvSpPr>
          <p:cNvPr id="9" name="Shape 5"/>
          <p:cNvSpPr/>
          <p:nvPr/>
        </p:nvSpPr>
        <p:spPr>
          <a:xfrm>
            <a:off x="4508202" y="3598739"/>
            <a:ext cx="6410722" cy="16818"/>
          </a:xfrm>
          <a:prstGeom prst="roundRect">
            <a:avLst>
              <a:gd name="adj" fmla="val 450890"/>
            </a:avLst>
          </a:prstGeom>
          <a:solidFill>
            <a:srgbClr val="B8BFDF"/>
          </a:solidFill>
          <a:ln/>
        </p:spPr>
        <p:txBody>
          <a:bodyPr/>
          <a:lstStyle/>
          <a:p>
            <a:endParaRPr lang="en-US" sz="1500"/>
          </a:p>
        </p:txBody>
      </p:sp>
      <p:pic>
        <p:nvPicPr>
          <p:cNvPr id="10" name="Image 2" descr="preencoded.png"/>
          <p:cNvPicPr>
            <a:picLocks noChangeAspect="1"/>
          </p:cNvPicPr>
          <p:nvPr/>
        </p:nvPicPr>
        <p:blipFill>
          <a:blip r:embed="rId5"/>
          <a:stretch>
            <a:fillRect/>
          </a:stretch>
        </p:blipFill>
        <p:spPr>
          <a:xfrm>
            <a:off x="2057995" y="3638649"/>
            <a:ext cx="3210818" cy="970757"/>
          </a:xfrm>
          <a:prstGeom prst="rect">
            <a:avLst/>
          </a:prstGeom>
        </p:spPr>
      </p:pic>
      <p:sp>
        <p:nvSpPr>
          <p:cNvPr id="11" name="Text 6"/>
          <p:cNvSpPr/>
          <p:nvPr/>
        </p:nvSpPr>
        <p:spPr>
          <a:xfrm>
            <a:off x="3608388" y="3955554"/>
            <a:ext cx="109835"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2</a:t>
            </a:r>
            <a:endParaRPr lang="en-US" sz="1658" dirty="0"/>
          </a:p>
        </p:txBody>
      </p:sp>
      <p:sp>
        <p:nvSpPr>
          <p:cNvPr id="12" name="Text 7"/>
          <p:cNvSpPr/>
          <p:nvPr/>
        </p:nvSpPr>
        <p:spPr>
          <a:xfrm>
            <a:off x="5437287" y="3807123"/>
            <a:ext cx="2299990"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Targeted and Persistent</a:t>
            </a:r>
            <a:endParaRPr lang="en-US" sz="1658" dirty="0"/>
          </a:p>
        </p:txBody>
      </p:sp>
      <p:sp>
        <p:nvSpPr>
          <p:cNvPr id="13" name="Text 8"/>
          <p:cNvSpPr/>
          <p:nvPr/>
        </p:nvSpPr>
        <p:spPr>
          <a:xfrm>
            <a:off x="5437287" y="4171454"/>
            <a:ext cx="3193157"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Long-term intrusion, specific objectives</a:t>
            </a:r>
            <a:endParaRPr lang="en-US" sz="1327" dirty="0"/>
          </a:p>
        </p:txBody>
      </p:sp>
      <p:sp>
        <p:nvSpPr>
          <p:cNvPr id="14" name="Shape 9"/>
          <p:cNvSpPr/>
          <p:nvPr/>
        </p:nvSpPr>
        <p:spPr>
          <a:xfrm>
            <a:off x="5310882" y="4611564"/>
            <a:ext cx="5608043" cy="16818"/>
          </a:xfrm>
          <a:prstGeom prst="roundRect">
            <a:avLst>
              <a:gd name="adj" fmla="val 450890"/>
            </a:avLst>
          </a:prstGeom>
          <a:solidFill>
            <a:srgbClr val="B8BFDF"/>
          </a:solidFill>
          <a:ln/>
        </p:spPr>
        <p:txBody>
          <a:bodyPr/>
          <a:lstStyle/>
          <a:p>
            <a:endParaRPr lang="en-US" sz="1500"/>
          </a:p>
        </p:txBody>
      </p:sp>
      <p:pic>
        <p:nvPicPr>
          <p:cNvPr id="15" name="Image 3" descr="preencoded.png"/>
          <p:cNvPicPr>
            <a:picLocks noChangeAspect="1"/>
          </p:cNvPicPr>
          <p:nvPr/>
        </p:nvPicPr>
        <p:blipFill>
          <a:blip r:embed="rId6"/>
          <a:stretch>
            <a:fillRect/>
          </a:stretch>
        </p:blipFill>
        <p:spPr>
          <a:xfrm>
            <a:off x="1255316" y="4651474"/>
            <a:ext cx="4816277" cy="970757"/>
          </a:xfrm>
          <a:prstGeom prst="rect">
            <a:avLst/>
          </a:prstGeom>
        </p:spPr>
      </p:pic>
      <p:sp>
        <p:nvSpPr>
          <p:cNvPr id="16" name="Text 10"/>
          <p:cNvSpPr/>
          <p:nvPr/>
        </p:nvSpPr>
        <p:spPr>
          <a:xfrm>
            <a:off x="3604221" y="4968379"/>
            <a:ext cx="118269"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3</a:t>
            </a:r>
            <a:endParaRPr lang="en-US" sz="1658" dirty="0"/>
          </a:p>
        </p:txBody>
      </p:sp>
      <p:sp>
        <p:nvSpPr>
          <p:cNvPr id="17" name="Text 11"/>
          <p:cNvSpPr/>
          <p:nvPr/>
        </p:nvSpPr>
        <p:spPr>
          <a:xfrm>
            <a:off x="6240066" y="4819948"/>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Adaptive Behavior</a:t>
            </a:r>
            <a:endParaRPr lang="en-US" sz="1658" dirty="0"/>
          </a:p>
        </p:txBody>
      </p:sp>
      <p:sp>
        <p:nvSpPr>
          <p:cNvPr id="18" name="Text 12"/>
          <p:cNvSpPr/>
          <p:nvPr/>
        </p:nvSpPr>
        <p:spPr>
          <a:xfrm>
            <a:off x="6240066" y="5184279"/>
            <a:ext cx="3361928"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Constantly evolving tactics and strategies</a:t>
            </a:r>
            <a:endParaRPr lang="en-US" sz="1327" dirty="0"/>
          </a:p>
        </p:txBody>
      </p:sp>
    </p:spTree>
    <p:extLst>
      <p:ext uri="{BB962C8B-B14F-4D97-AF65-F5344CB8AC3E}">
        <p14:creationId xmlns:p14="http://schemas.microsoft.com/office/powerpoint/2010/main" val="2209045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628478"/>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Integration Challenges with Existing Security Infrastructure</a:t>
            </a:r>
            <a:endParaRPr lang="en-US" sz="3317" dirty="0"/>
          </a:p>
        </p:txBody>
      </p:sp>
      <p:pic>
        <p:nvPicPr>
          <p:cNvPr id="5" name="Image 1" descr="preencoded.png"/>
          <p:cNvPicPr>
            <a:picLocks noChangeAspect="1"/>
          </p:cNvPicPr>
          <p:nvPr/>
        </p:nvPicPr>
        <p:blipFill>
          <a:blip r:embed="rId4"/>
          <a:stretch>
            <a:fillRect/>
          </a:stretch>
        </p:blipFill>
        <p:spPr>
          <a:xfrm>
            <a:off x="1231007" y="3018532"/>
            <a:ext cx="336947" cy="336947"/>
          </a:xfrm>
          <a:prstGeom prst="rect">
            <a:avLst/>
          </a:prstGeom>
        </p:spPr>
      </p:pic>
      <p:sp>
        <p:nvSpPr>
          <p:cNvPr id="6" name="Text 2"/>
          <p:cNvSpPr/>
          <p:nvPr/>
        </p:nvSpPr>
        <p:spPr>
          <a:xfrm>
            <a:off x="1231007" y="3523953"/>
            <a:ext cx="2242939" cy="526455"/>
          </a:xfrm>
          <a:prstGeom prst="rect">
            <a:avLst/>
          </a:prstGeom>
          <a:noFill/>
          <a:ln/>
        </p:spPr>
        <p:txBody>
          <a:bodyPr wrap="squar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Network Compatibility</a:t>
            </a:r>
            <a:endParaRPr lang="en-US" sz="1658" dirty="0"/>
          </a:p>
        </p:txBody>
      </p:sp>
      <p:sp>
        <p:nvSpPr>
          <p:cNvPr id="7" name="Text 3"/>
          <p:cNvSpPr/>
          <p:nvPr/>
        </p:nvSpPr>
        <p:spPr>
          <a:xfrm>
            <a:off x="1231007" y="4151511"/>
            <a:ext cx="2242939" cy="1077913"/>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Ensuring seamless integration with diverse network architectures and protocols.</a:t>
            </a:r>
            <a:endParaRPr lang="en-US" sz="1327" dirty="0"/>
          </a:p>
        </p:txBody>
      </p:sp>
      <p:pic>
        <p:nvPicPr>
          <p:cNvPr id="8" name="Image 2" descr="preencoded.png"/>
          <p:cNvPicPr>
            <a:picLocks noChangeAspect="1"/>
          </p:cNvPicPr>
          <p:nvPr/>
        </p:nvPicPr>
        <p:blipFill>
          <a:blip r:embed="rId5"/>
          <a:stretch>
            <a:fillRect/>
          </a:stretch>
        </p:blipFill>
        <p:spPr>
          <a:xfrm>
            <a:off x="3726657" y="3018532"/>
            <a:ext cx="336947" cy="336947"/>
          </a:xfrm>
          <a:prstGeom prst="rect">
            <a:avLst/>
          </a:prstGeom>
        </p:spPr>
      </p:pic>
      <p:sp>
        <p:nvSpPr>
          <p:cNvPr id="9" name="Text 4"/>
          <p:cNvSpPr/>
          <p:nvPr/>
        </p:nvSpPr>
        <p:spPr>
          <a:xfrm>
            <a:off x="3726657" y="3523953"/>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Conflict Resolution</a:t>
            </a:r>
            <a:endParaRPr lang="en-US" sz="1658" dirty="0"/>
          </a:p>
        </p:txBody>
      </p:sp>
      <p:sp>
        <p:nvSpPr>
          <p:cNvPr id="10" name="Text 5"/>
          <p:cNvSpPr/>
          <p:nvPr/>
        </p:nvSpPr>
        <p:spPr>
          <a:xfrm>
            <a:off x="3726657" y="3888284"/>
            <a:ext cx="2242939"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Resolving conflicts with existing security systems and protocols.</a:t>
            </a:r>
            <a:endParaRPr lang="en-US" sz="1327" dirty="0"/>
          </a:p>
        </p:txBody>
      </p:sp>
      <p:pic>
        <p:nvPicPr>
          <p:cNvPr id="11" name="Image 3" descr="preencoded.png"/>
          <p:cNvPicPr>
            <a:picLocks noChangeAspect="1"/>
          </p:cNvPicPr>
          <p:nvPr/>
        </p:nvPicPr>
        <p:blipFill>
          <a:blip r:embed="rId6"/>
          <a:stretch>
            <a:fillRect/>
          </a:stretch>
        </p:blipFill>
        <p:spPr>
          <a:xfrm>
            <a:off x="6222306" y="3018532"/>
            <a:ext cx="336947" cy="336947"/>
          </a:xfrm>
          <a:prstGeom prst="rect">
            <a:avLst/>
          </a:prstGeom>
        </p:spPr>
      </p:pic>
      <p:sp>
        <p:nvSpPr>
          <p:cNvPr id="12" name="Text 6"/>
          <p:cNvSpPr/>
          <p:nvPr/>
        </p:nvSpPr>
        <p:spPr>
          <a:xfrm>
            <a:off x="6222306" y="3523953"/>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Data Interoperability</a:t>
            </a:r>
            <a:endParaRPr lang="en-US" sz="1658" dirty="0"/>
          </a:p>
        </p:txBody>
      </p:sp>
      <p:sp>
        <p:nvSpPr>
          <p:cNvPr id="13" name="Text 7"/>
          <p:cNvSpPr/>
          <p:nvPr/>
        </p:nvSpPr>
        <p:spPr>
          <a:xfrm>
            <a:off x="6222306" y="3888284"/>
            <a:ext cx="2242939"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Addressing challenges related to data sharing and interoperability.</a:t>
            </a:r>
            <a:endParaRPr lang="en-US" sz="1327" dirty="0"/>
          </a:p>
        </p:txBody>
      </p:sp>
      <p:pic>
        <p:nvPicPr>
          <p:cNvPr id="14" name="Image 4" descr="preencoded.png"/>
          <p:cNvPicPr>
            <a:picLocks noChangeAspect="1"/>
          </p:cNvPicPr>
          <p:nvPr/>
        </p:nvPicPr>
        <p:blipFill>
          <a:blip r:embed="rId7"/>
          <a:stretch>
            <a:fillRect/>
          </a:stretch>
        </p:blipFill>
        <p:spPr>
          <a:xfrm>
            <a:off x="8717955" y="3018532"/>
            <a:ext cx="336947" cy="336947"/>
          </a:xfrm>
          <a:prstGeom prst="rect">
            <a:avLst/>
          </a:prstGeom>
        </p:spPr>
      </p:pic>
      <p:sp>
        <p:nvSpPr>
          <p:cNvPr id="15" name="Text 8"/>
          <p:cNvSpPr/>
          <p:nvPr/>
        </p:nvSpPr>
        <p:spPr>
          <a:xfrm>
            <a:off x="8717955" y="3523953"/>
            <a:ext cx="2243038" cy="526455"/>
          </a:xfrm>
          <a:prstGeom prst="rect">
            <a:avLst/>
          </a:prstGeom>
          <a:noFill/>
          <a:ln/>
        </p:spPr>
        <p:txBody>
          <a:bodyPr wrap="squar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Authentication Interfaces</a:t>
            </a:r>
            <a:endParaRPr lang="en-US" sz="1658" dirty="0"/>
          </a:p>
        </p:txBody>
      </p:sp>
      <p:sp>
        <p:nvSpPr>
          <p:cNvPr id="16" name="Text 9"/>
          <p:cNvSpPr/>
          <p:nvPr/>
        </p:nvSpPr>
        <p:spPr>
          <a:xfrm>
            <a:off x="8717955" y="4151511"/>
            <a:ext cx="2243038"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Integrating with multiple authentication interfaces and mechanisms.</a:t>
            </a:r>
            <a:endParaRPr lang="en-US" sz="1327" dirty="0"/>
          </a:p>
        </p:txBody>
      </p:sp>
    </p:spTree>
    <p:extLst>
      <p:ext uri="{BB962C8B-B14F-4D97-AF65-F5344CB8AC3E}">
        <p14:creationId xmlns:p14="http://schemas.microsoft.com/office/powerpoint/2010/main" val="5267345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779886"/>
            <a:ext cx="9337477"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Challenges in managing and analyzing IDS logs</a:t>
            </a:r>
            <a:endParaRPr lang="en-US" sz="3317" dirty="0"/>
          </a:p>
        </p:txBody>
      </p:sp>
      <p:sp>
        <p:nvSpPr>
          <p:cNvPr id="5" name="Shape 2"/>
          <p:cNvSpPr/>
          <p:nvPr/>
        </p:nvSpPr>
        <p:spPr>
          <a:xfrm>
            <a:off x="1231007" y="2643386"/>
            <a:ext cx="9729986" cy="2434630"/>
          </a:xfrm>
          <a:prstGeom prst="roundRect">
            <a:avLst>
              <a:gd name="adj" fmla="val 3115"/>
            </a:avLst>
          </a:prstGeom>
          <a:noFill/>
          <a:ln w="7620">
            <a:solidFill>
              <a:srgbClr val="000000">
                <a:alpha val="8000"/>
              </a:srgbClr>
            </a:solidFill>
            <a:prstDash val="solid"/>
          </a:ln>
        </p:spPr>
        <p:txBody>
          <a:bodyPr/>
          <a:lstStyle/>
          <a:p>
            <a:endParaRPr lang="en-US" sz="1500"/>
          </a:p>
        </p:txBody>
      </p:sp>
      <p:sp>
        <p:nvSpPr>
          <p:cNvPr id="6" name="Shape 3"/>
          <p:cNvSpPr/>
          <p:nvPr/>
        </p:nvSpPr>
        <p:spPr>
          <a:xfrm>
            <a:off x="1237357" y="2649736"/>
            <a:ext cx="9717286" cy="484386"/>
          </a:xfrm>
          <a:prstGeom prst="rect">
            <a:avLst/>
          </a:prstGeom>
          <a:solidFill>
            <a:srgbClr val="FFFFFF">
              <a:alpha val="4000"/>
            </a:srgbClr>
          </a:solidFill>
          <a:ln/>
        </p:spPr>
        <p:txBody>
          <a:bodyPr/>
          <a:lstStyle/>
          <a:p>
            <a:endParaRPr lang="en-US" sz="1500"/>
          </a:p>
        </p:txBody>
      </p:sp>
      <p:sp>
        <p:nvSpPr>
          <p:cNvPr id="7" name="Text 4"/>
          <p:cNvSpPr/>
          <p:nvPr/>
        </p:nvSpPr>
        <p:spPr>
          <a:xfrm>
            <a:off x="1405831" y="2757190"/>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Volume of Data</a:t>
            </a:r>
            <a:endParaRPr lang="en-US" sz="1327" dirty="0"/>
          </a:p>
        </p:txBody>
      </p:sp>
      <p:sp>
        <p:nvSpPr>
          <p:cNvPr id="8" name="Text 5"/>
          <p:cNvSpPr/>
          <p:nvPr/>
        </p:nvSpPr>
        <p:spPr>
          <a:xfrm>
            <a:off x="6267649" y="2757190"/>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Large volume of logs from multiple sources</a:t>
            </a:r>
            <a:endParaRPr lang="en-US" sz="1327" dirty="0"/>
          </a:p>
        </p:txBody>
      </p:sp>
      <p:sp>
        <p:nvSpPr>
          <p:cNvPr id="9" name="Shape 6"/>
          <p:cNvSpPr/>
          <p:nvPr/>
        </p:nvSpPr>
        <p:spPr>
          <a:xfrm>
            <a:off x="1237357" y="3134122"/>
            <a:ext cx="9717286" cy="484386"/>
          </a:xfrm>
          <a:prstGeom prst="rect">
            <a:avLst/>
          </a:prstGeom>
          <a:solidFill>
            <a:srgbClr val="000000">
              <a:alpha val="4000"/>
            </a:srgbClr>
          </a:solidFill>
          <a:ln/>
        </p:spPr>
        <p:txBody>
          <a:bodyPr/>
          <a:lstStyle/>
          <a:p>
            <a:endParaRPr lang="en-US" sz="1500"/>
          </a:p>
        </p:txBody>
      </p:sp>
      <p:sp>
        <p:nvSpPr>
          <p:cNvPr id="10" name="Text 7"/>
          <p:cNvSpPr/>
          <p:nvPr/>
        </p:nvSpPr>
        <p:spPr>
          <a:xfrm>
            <a:off x="1405831" y="3241576"/>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Normalization</a:t>
            </a:r>
            <a:endParaRPr lang="en-US" sz="1327" dirty="0"/>
          </a:p>
        </p:txBody>
      </p:sp>
      <p:sp>
        <p:nvSpPr>
          <p:cNvPr id="11" name="Text 8"/>
          <p:cNvSpPr/>
          <p:nvPr/>
        </p:nvSpPr>
        <p:spPr>
          <a:xfrm>
            <a:off x="6267649" y="3241576"/>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Standardizing log formats and timestamps</a:t>
            </a:r>
            <a:endParaRPr lang="en-US" sz="1327" dirty="0"/>
          </a:p>
        </p:txBody>
      </p:sp>
      <p:sp>
        <p:nvSpPr>
          <p:cNvPr id="12" name="Shape 9"/>
          <p:cNvSpPr/>
          <p:nvPr/>
        </p:nvSpPr>
        <p:spPr>
          <a:xfrm>
            <a:off x="1237357" y="3618508"/>
            <a:ext cx="9717286" cy="484386"/>
          </a:xfrm>
          <a:prstGeom prst="rect">
            <a:avLst/>
          </a:prstGeom>
          <a:solidFill>
            <a:srgbClr val="FFFFFF">
              <a:alpha val="4000"/>
            </a:srgbClr>
          </a:solidFill>
          <a:ln/>
        </p:spPr>
        <p:txBody>
          <a:bodyPr/>
          <a:lstStyle/>
          <a:p>
            <a:endParaRPr lang="en-US" sz="1500"/>
          </a:p>
        </p:txBody>
      </p:sp>
      <p:sp>
        <p:nvSpPr>
          <p:cNvPr id="13" name="Text 10"/>
          <p:cNvSpPr/>
          <p:nvPr/>
        </p:nvSpPr>
        <p:spPr>
          <a:xfrm>
            <a:off x="1405831" y="3725962"/>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Real-time Analysis</a:t>
            </a:r>
            <a:endParaRPr lang="en-US" sz="1327" dirty="0"/>
          </a:p>
        </p:txBody>
      </p:sp>
      <p:sp>
        <p:nvSpPr>
          <p:cNvPr id="14" name="Text 11"/>
          <p:cNvSpPr/>
          <p:nvPr/>
        </p:nvSpPr>
        <p:spPr>
          <a:xfrm>
            <a:off x="6267649" y="3725962"/>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Challenges in analyzing logs in real-time</a:t>
            </a:r>
            <a:endParaRPr lang="en-US" sz="1327" dirty="0"/>
          </a:p>
        </p:txBody>
      </p:sp>
      <p:sp>
        <p:nvSpPr>
          <p:cNvPr id="15" name="Shape 12"/>
          <p:cNvSpPr/>
          <p:nvPr/>
        </p:nvSpPr>
        <p:spPr>
          <a:xfrm>
            <a:off x="1237357" y="4102894"/>
            <a:ext cx="9717286" cy="484386"/>
          </a:xfrm>
          <a:prstGeom prst="rect">
            <a:avLst/>
          </a:prstGeom>
          <a:solidFill>
            <a:srgbClr val="000000">
              <a:alpha val="4000"/>
            </a:srgbClr>
          </a:solidFill>
          <a:ln/>
        </p:spPr>
        <p:txBody>
          <a:bodyPr/>
          <a:lstStyle/>
          <a:p>
            <a:endParaRPr lang="en-US" sz="1500"/>
          </a:p>
        </p:txBody>
      </p:sp>
      <p:sp>
        <p:nvSpPr>
          <p:cNvPr id="16" name="Text 13"/>
          <p:cNvSpPr/>
          <p:nvPr/>
        </p:nvSpPr>
        <p:spPr>
          <a:xfrm>
            <a:off x="1405831" y="4210348"/>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Correlation</a:t>
            </a:r>
            <a:endParaRPr lang="en-US" sz="1327" dirty="0"/>
          </a:p>
        </p:txBody>
      </p:sp>
      <p:sp>
        <p:nvSpPr>
          <p:cNvPr id="17" name="Text 14"/>
          <p:cNvSpPr/>
          <p:nvPr/>
        </p:nvSpPr>
        <p:spPr>
          <a:xfrm>
            <a:off x="6267649" y="4210348"/>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Correlating events from diverse log sources</a:t>
            </a:r>
            <a:endParaRPr lang="en-US" sz="1327" dirty="0"/>
          </a:p>
        </p:txBody>
      </p:sp>
      <p:sp>
        <p:nvSpPr>
          <p:cNvPr id="18" name="Shape 15"/>
          <p:cNvSpPr/>
          <p:nvPr/>
        </p:nvSpPr>
        <p:spPr>
          <a:xfrm>
            <a:off x="1237357" y="4587280"/>
            <a:ext cx="9717286" cy="484386"/>
          </a:xfrm>
          <a:prstGeom prst="rect">
            <a:avLst/>
          </a:prstGeom>
          <a:solidFill>
            <a:srgbClr val="FFFFFF">
              <a:alpha val="4000"/>
            </a:srgbClr>
          </a:solidFill>
          <a:ln/>
        </p:spPr>
        <p:txBody>
          <a:bodyPr/>
          <a:lstStyle/>
          <a:p>
            <a:endParaRPr lang="en-US" sz="1500"/>
          </a:p>
        </p:txBody>
      </p:sp>
      <p:sp>
        <p:nvSpPr>
          <p:cNvPr id="19" name="Text 16"/>
          <p:cNvSpPr/>
          <p:nvPr/>
        </p:nvSpPr>
        <p:spPr>
          <a:xfrm>
            <a:off x="1405831" y="4694734"/>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Long-term Storage</a:t>
            </a:r>
            <a:endParaRPr lang="en-US" sz="1327" dirty="0"/>
          </a:p>
        </p:txBody>
      </p:sp>
      <p:sp>
        <p:nvSpPr>
          <p:cNvPr id="20" name="Text 17"/>
          <p:cNvSpPr/>
          <p:nvPr/>
        </p:nvSpPr>
        <p:spPr>
          <a:xfrm>
            <a:off x="6267649" y="4694734"/>
            <a:ext cx="451852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Retention of logs for compliance and forensics</a:t>
            </a:r>
            <a:endParaRPr lang="en-US" sz="1327" dirty="0"/>
          </a:p>
        </p:txBody>
      </p:sp>
    </p:spTree>
    <p:extLst>
      <p:ext uri="{BB962C8B-B14F-4D97-AF65-F5344CB8AC3E}">
        <p14:creationId xmlns:p14="http://schemas.microsoft.com/office/powerpoint/2010/main" val="2745854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456830"/>
            <a:ext cx="9234190"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Privacy and legal challenges in IDS deployment</a:t>
            </a:r>
            <a:endParaRPr lang="en-US" sz="3317" dirty="0"/>
          </a:p>
        </p:txBody>
      </p:sp>
      <p:sp>
        <p:nvSpPr>
          <p:cNvPr id="5" name="Shape 2"/>
          <p:cNvSpPr/>
          <p:nvPr/>
        </p:nvSpPr>
        <p:spPr>
          <a:xfrm>
            <a:off x="1231007" y="2320330"/>
            <a:ext cx="1621631"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6" name="Text 3"/>
          <p:cNvSpPr/>
          <p:nvPr/>
        </p:nvSpPr>
        <p:spPr>
          <a:xfrm>
            <a:off x="1405831" y="2637234"/>
            <a:ext cx="62210"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1</a:t>
            </a:r>
            <a:endParaRPr lang="en-US" sz="1658" dirty="0"/>
          </a:p>
        </p:txBody>
      </p:sp>
      <p:sp>
        <p:nvSpPr>
          <p:cNvPr id="7" name="Text 4"/>
          <p:cNvSpPr/>
          <p:nvPr/>
        </p:nvSpPr>
        <p:spPr>
          <a:xfrm>
            <a:off x="3021112" y="2488804"/>
            <a:ext cx="2518867"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Data Privacy Regulations</a:t>
            </a:r>
            <a:endParaRPr lang="en-US" sz="1658" dirty="0"/>
          </a:p>
        </p:txBody>
      </p:sp>
      <p:sp>
        <p:nvSpPr>
          <p:cNvPr id="8" name="Text 5"/>
          <p:cNvSpPr/>
          <p:nvPr/>
        </p:nvSpPr>
        <p:spPr>
          <a:xfrm>
            <a:off x="3021112" y="2853134"/>
            <a:ext cx="3743028"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Compliance with GDPR, HIPAA, and other laws</a:t>
            </a:r>
            <a:endParaRPr lang="en-US" sz="1327" dirty="0"/>
          </a:p>
        </p:txBody>
      </p:sp>
      <p:sp>
        <p:nvSpPr>
          <p:cNvPr id="9" name="Shape 6"/>
          <p:cNvSpPr/>
          <p:nvPr/>
        </p:nvSpPr>
        <p:spPr>
          <a:xfrm>
            <a:off x="2936875" y="3272209"/>
            <a:ext cx="7939882" cy="16818"/>
          </a:xfrm>
          <a:prstGeom prst="roundRect">
            <a:avLst>
              <a:gd name="adj" fmla="val 450890"/>
            </a:avLst>
          </a:prstGeom>
          <a:solidFill>
            <a:srgbClr val="B8BFDF"/>
          </a:solidFill>
          <a:ln/>
        </p:spPr>
        <p:txBody>
          <a:bodyPr/>
          <a:lstStyle/>
          <a:p>
            <a:endParaRPr lang="en-US" sz="1500"/>
          </a:p>
        </p:txBody>
      </p:sp>
      <p:sp>
        <p:nvSpPr>
          <p:cNvPr id="10" name="Shape 7"/>
          <p:cNvSpPr/>
          <p:nvPr/>
        </p:nvSpPr>
        <p:spPr>
          <a:xfrm>
            <a:off x="1231007" y="3375322"/>
            <a:ext cx="3243263"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11" name="Text 8"/>
          <p:cNvSpPr/>
          <p:nvPr/>
        </p:nvSpPr>
        <p:spPr>
          <a:xfrm>
            <a:off x="1405831" y="3692227"/>
            <a:ext cx="109835"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2</a:t>
            </a:r>
            <a:endParaRPr lang="en-US" sz="1658" dirty="0"/>
          </a:p>
        </p:txBody>
      </p:sp>
      <p:sp>
        <p:nvSpPr>
          <p:cNvPr id="12" name="Text 9"/>
          <p:cNvSpPr/>
          <p:nvPr/>
        </p:nvSpPr>
        <p:spPr>
          <a:xfrm>
            <a:off x="4642743" y="3543796"/>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Legal Liability</a:t>
            </a:r>
            <a:endParaRPr lang="en-US" sz="1658" dirty="0"/>
          </a:p>
        </p:txBody>
      </p:sp>
      <p:sp>
        <p:nvSpPr>
          <p:cNvPr id="13" name="Text 10"/>
          <p:cNvSpPr/>
          <p:nvPr/>
        </p:nvSpPr>
        <p:spPr>
          <a:xfrm>
            <a:off x="4642744" y="3908128"/>
            <a:ext cx="3731518"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Risks of false positives and legal repercussions</a:t>
            </a:r>
            <a:endParaRPr lang="en-US" sz="1327" dirty="0"/>
          </a:p>
        </p:txBody>
      </p:sp>
      <p:sp>
        <p:nvSpPr>
          <p:cNvPr id="14" name="Shape 11"/>
          <p:cNvSpPr/>
          <p:nvPr/>
        </p:nvSpPr>
        <p:spPr>
          <a:xfrm>
            <a:off x="4558506" y="4327203"/>
            <a:ext cx="6318250" cy="16818"/>
          </a:xfrm>
          <a:prstGeom prst="roundRect">
            <a:avLst>
              <a:gd name="adj" fmla="val 450890"/>
            </a:avLst>
          </a:prstGeom>
          <a:solidFill>
            <a:srgbClr val="B8BFDF"/>
          </a:solidFill>
          <a:ln/>
        </p:spPr>
        <p:txBody>
          <a:bodyPr/>
          <a:lstStyle/>
          <a:p>
            <a:endParaRPr lang="en-US" sz="1500"/>
          </a:p>
        </p:txBody>
      </p:sp>
      <p:sp>
        <p:nvSpPr>
          <p:cNvPr id="15" name="Shape 12"/>
          <p:cNvSpPr/>
          <p:nvPr/>
        </p:nvSpPr>
        <p:spPr>
          <a:xfrm>
            <a:off x="1231007" y="4430316"/>
            <a:ext cx="4864993"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16" name="Text 13"/>
          <p:cNvSpPr/>
          <p:nvPr/>
        </p:nvSpPr>
        <p:spPr>
          <a:xfrm>
            <a:off x="1405831" y="4747220"/>
            <a:ext cx="118269"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3</a:t>
            </a:r>
            <a:endParaRPr lang="en-US" sz="1658" dirty="0"/>
          </a:p>
        </p:txBody>
      </p:sp>
      <p:sp>
        <p:nvSpPr>
          <p:cNvPr id="17" name="Text 14"/>
          <p:cNvSpPr/>
          <p:nvPr/>
        </p:nvSpPr>
        <p:spPr>
          <a:xfrm>
            <a:off x="6264474" y="4598789"/>
            <a:ext cx="226913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User Privacy Concerns</a:t>
            </a:r>
            <a:endParaRPr lang="en-US" sz="1658" dirty="0"/>
          </a:p>
        </p:txBody>
      </p:sp>
      <p:sp>
        <p:nvSpPr>
          <p:cNvPr id="18" name="Text 15"/>
          <p:cNvSpPr/>
          <p:nvPr/>
        </p:nvSpPr>
        <p:spPr>
          <a:xfrm>
            <a:off x="6264474" y="4963120"/>
            <a:ext cx="3349228"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Protection of user data and privacy rights</a:t>
            </a:r>
            <a:endParaRPr lang="en-US" sz="1327" dirty="0"/>
          </a:p>
        </p:txBody>
      </p:sp>
    </p:spTree>
    <p:extLst>
      <p:ext uri="{BB962C8B-B14F-4D97-AF65-F5344CB8AC3E}">
        <p14:creationId xmlns:p14="http://schemas.microsoft.com/office/powerpoint/2010/main" val="40007355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290711"/>
            <a:ext cx="10993636" cy="6276479"/>
          </a:xfrm>
          <a:prstGeom prst="roundRect">
            <a:avLst>
              <a:gd name="adj" fmla="val 2416"/>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599182" y="290711"/>
            <a:ext cx="2748359" cy="6276479"/>
          </a:xfrm>
          <a:prstGeom prst="rect">
            <a:avLst/>
          </a:prstGeom>
        </p:spPr>
      </p:pic>
      <p:sp>
        <p:nvSpPr>
          <p:cNvPr id="5" name="Text 1"/>
          <p:cNvSpPr/>
          <p:nvPr/>
        </p:nvSpPr>
        <p:spPr>
          <a:xfrm>
            <a:off x="3979367" y="754063"/>
            <a:ext cx="6981528"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Mitigation strategies for scalability challenges</a:t>
            </a:r>
            <a:endParaRPr lang="en-US" sz="3317" dirty="0"/>
          </a:p>
        </p:txBody>
      </p:sp>
      <p:pic>
        <p:nvPicPr>
          <p:cNvPr id="6" name="Image 2" descr="preencoded.png"/>
          <p:cNvPicPr>
            <a:picLocks noChangeAspect="1"/>
          </p:cNvPicPr>
          <p:nvPr/>
        </p:nvPicPr>
        <p:blipFill>
          <a:blip r:embed="rId5"/>
          <a:stretch>
            <a:fillRect/>
          </a:stretch>
        </p:blipFill>
        <p:spPr>
          <a:xfrm>
            <a:off x="3979367" y="2059881"/>
            <a:ext cx="842467" cy="1347986"/>
          </a:xfrm>
          <a:prstGeom prst="rect">
            <a:avLst/>
          </a:prstGeom>
        </p:spPr>
      </p:pic>
      <p:sp>
        <p:nvSpPr>
          <p:cNvPr id="7" name="Text 2"/>
          <p:cNvSpPr/>
          <p:nvPr/>
        </p:nvSpPr>
        <p:spPr>
          <a:xfrm>
            <a:off x="5074543" y="2228354"/>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Load Balancing</a:t>
            </a:r>
            <a:endParaRPr lang="en-US" sz="1658" dirty="0"/>
          </a:p>
        </p:txBody>
      </p:sp>
      <p:sp>
        <p:nvSpPr>
          <p:cNvPr id="8" name="Text 3"/>
          <p:cNvSpPr/>
          <p:nvPr/>
        </p:nvSpPr>
        <p:spPr>
          <a:xfrm>
            <a:off x="5074544" y="2592685"/>
            <a:ext cx="588635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Implement distributed load balancing to distribute traffic evenly across IDS nodes.</a:t>
            </a:r>
            <a:endParaRPr lang="en-US" sz="1327" dirty="0"/>
          </a:p>
        </p:txBody>
      </p:sp>
      <p:pic>
        <p:nvPicPr>
          <p:cNvPr id="9" name="Image 3" descr="preencoded.png"/>
          <p:cNvPicPr>
            <a:picLocks noChangeAspect="1"/>
          </p:cNvPicPr>
          <p:nvPr/>
        </p:nvPicPr>
        <p:blipFill>
          <a:blip r:embed="rId6"/>
          <a:stretch>
            <a:fillRect/>
          </a:stretch>
        </p:blipFill>
        <p:spPr>
          <a:xfrm>
            <a:off x="3979367" y="3407867"/>
            <a:ext cx="842467" cy="1347986"/>
          </a:xfrm>
          <a:prstGeom prst="rect">
            <a:avLst/>
          </a:prstGeom>
        </p:spPr>
      </p:pic>
      <p:sp>
        <p:nvSpPr>
          <p:cNvPr id="10" name="Text 4"/>
          <p:cNvSpPr/>
          <p:nvPr/>
        </p:nvSpPr>
        <p:spPr>
          <a:xfrm>
            <a:off x="5074544" y="3576340"/>
            <a:ext cx="2274689"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Hardware Acceleration</a:t>
            </a:r>
            <a:endParaRPr lang="en-US" sz="1658" dirty="0"/>
          </a:p>
        </p:txBody>
      </p:sp>
      <p:sp>
        <p:nvSpPr>
          <p:cNvPr id="11" name="Text 5"/>
          <p:cNvSpPr/>
          <p:nvPr/>
        </p:nvSpPr>
        <p:spPr>
          <a:xfrm>
            <a:off x="5074544" y="3940671"/>
            <a:ext cx="588635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Utilize specialized hardware for packet processing to offload the CPU.</a:t>
            </a:r>
            <a:endParaRPr lang="en-US" sz="1327" dirty="0"/>
          </a:p>
        </p:txBody>
      </p:sp>
      <p:pic>
        <p:nvPicPr>
          <p:cNvPr id="12" name="Image 4" descr="preencoded.png"/>
          <p:cNvPicPr>
            <a:picLocks noChangeAspect="1"/>
          </p:cNvPicPr>
          <p:nvPr/>
        </p:nvPicPr>
        <p:blipFill>
          <a:blip r:embed="rId7"/>
          <a:stretch>
            <a:fillRect/>
          </a:stretch>
        </p:blipFill>
        <p:spPr>
          <a:xfrm>
            <a:off x="3979367" y="4755853"/>
            <a:ext cx="842467" cy="1347986"/>
          </a:xfrm>
          <a:prstGeom prst="rect">
            <a:avLst/>
          </a:prstGeom>
        </p:spPr>
      </p:pic>
      <p:sp>
        <p:nvSpPr>
          <p:cNvPr id="13" name="Text 6"/>
          <p:cNvSpPr/>
          <p:nvPr/>
        </p:nvSpPr>
        <p:spPr>
          <a:xfrm>
            <a:off x="5074544" y="4924326"/>
            <a:ext cx="221575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Cloud-based Solutions</a:t>
            </a:r>
            <a:endParaRPr lang="en-US" sz="1658" dirty="0"/>
          </a:p>
        </p:txBody>
      </p:sp>
      <p:sp>
        <p:nvSpPr>
          <p:cNvPr id="14" name="Text 7"/>
          <p:cNvSpPr/>
          <p:nvPr/>
        </p:nvSpPr>
        <p:spPr>
          <a:xfrm>
            <a:off x="5074544" y="5288657"/>
            <a:ext cx="5886351"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Explore cloud-based IDS solutions for elastic scalability and on-demand resources.</a:t>
            </a:r>
            <a:endParaRPr lang="en-US" sz="1327" dirty="0"/>
          </a:p>
        </p:txBody>
      </p:sp>
    </p:spTree>
    <p:extLst>
      <p:ext uri="{BB962C8B-B14F-4D97-AF65-F5344CB8AC3E}">
        <p14:creationId xmlns:p14="http://schemas.microsoft.com/office/powerpoint/2010/main" val="20015780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825798"/>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Optimizing IDS performance through hardware acceleration</a:t>
            </a:r>
            <a:endParaRPr lang="en-US" sz="3317" dirty="0"/>
          </a:p>
        </p:txBody>
      </p:sp>
      <p:pic>
        <p:nvPicPr>
          <p:cNvPr id="5" name="Image 1" descr="preencoded.png"/>
          <p:cNvPicPr>
            <a:picLocks noChangeAspect="1"/>
          </p:cNvPicPr>
          <p:nvPr/>
        </p:nvPicPr>
        <p:blipFill>
          <a:blip r:embed="rId4"/>
          <a:stretch>
            <a:fillRect/>
          </a:stretch>
        </p:blipFill>
        <p:spPr>
          <a:xfrm>
            <a:off x="1231007" y="2215852"/>
            <a:ext cx="3074789" cy="1900337"/>
          </a:xfrm>
          <a:prstGeom prst="rect">
            <a:avLst/>
          </a:prstGeom>
        </p:spPr>
      </p:pic>
      <p:sp>
        <p:nvSpPr>
          <p:cNvPr id="6" name="Text 2"/>
          <p:cNvSpPr/>
          <p:nvPr/>
        </p:nvSpPr>
        <p:spPr>
          <a:xfrm>
            <a:off x="1231007" y="4326732"/>
            <a:ext cx="3074789" cy="526455"/>
          </a:xfrm>
          <a:prstGeom prst="rect">
            <a:avLst/>
          </a:prstGeom>
          <a:noFill/>
          <a:ln/>
        </p:spPr>
        <p:txBody>
          <a:bodyPr wrap="squar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Hardware Acceleration Integration</a:t>
            </a:r>
            <a:endParaRPr lang="en-US" sz="1658" dirty="0"/>
          </a:p>
        </p:txBody>
      </p:sp>
      <p:sp>
        <p:nvSpPr>
          <p:cNvPr id="7" name="Text 3"/>
          <p:cNvSpPr/>
          <p:nvPr/>
        </p:nvSpPr>
        <p:spPr>
          <a:xfrm>
            <a:off x="1231007" y="4954291"/>
            <a:ext cx="3074789"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Integrating hardware acceleration cards into IDS servers for enhanced processing speed and performance.</a:t>
            </a:r>
            <a:endParaRPr lang="en-US" sz="1327" dirty="0"/>
          </a:p>
        </p:txBody>
      </p:sp>
      <p:pic>
        <p:nvPicPr>
          <p:cNvPr id="8" name="Image 2" descr="preencoded.png"/>
          <p:cNvPicPr>
            <a:picLocks noChangeAspect="1"/>
          </p:cNvPicPr>
          <p:nvPr/>
        </p:nvPicPr>
        <p:blipFill>
          <a:blip r:embed="rId5"/>
          <a:stretch>
            <a:fillRect/>
          </a:stretch>
        </p:blipFill>
        <p:spPr>
          <a:xfrm>
            <a:off x="4558506" y="2215852"/>
            <a:ext cx="3074888" cy="1900337"/>
          </a:xfrm>
          <a:prstGeom prst="rect">
            <a:avLst/>
          </a:prstGeom>
        </p:spPr>
      </p:pic>
      <p:sp>
        <p:nvSpPr>
          <p:cNvPr id="9" name="Text 4"/>
          <p:cNvSpPr/>
          <p:nvPr/>
        </p:nvSpPr>
        <p:spPr>
          <a:xfrm>
            <a:off x="4558506" y="4326732"/>
            <a:ext cx="2800449"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CPU and GPU Optimization</a:t>
            </a:r>
            <a:endParaRPr lang="en-US" sz="1658" dirty="0"/>
          </a:p>
        </p:txBody>
      </p:sp>
      <p:sp>
        <p:nvSpPr>
          <p:cNvPr id="10" name="Text 5"/>
          <p:cNvSpPr/>
          <p:nvPr/>
        </p:nvSpPr>
        <p:spPr>
          <a:xfrm>
            <a:off x="4558506" y="4691063"/>
            <a:ext cx="3074888"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Utilizing advanced CPU and GPU technology to optimize IDS processing and analysis capabilities.</a:t>
            </a:r>
            <a:endParaRPr lang="en-US" sz="1327" dirty="0"/>
          </a:p>
        </p:txBody>
      </p:sp>
      <p:pic>
        <p:nvPicPr>
          <p:cNvPr id="11" name="Image 3" descr="preencoded.png"/>
          <p:cNvPicPr>
            <a:picLocks noChangeAspect="1"/>
          </p:cNvPicPr>
          <p:nvPr/>
        </p:nvPicPr>
        <p:blipFill>
          <a:blip r:embed="rId6"/>
          <a:stretch>
            <a:fillRect/>
          </a:stretch>
        </p:blipFill>
        <p:spPr>
          <a:xfrm>
            <a:off x="7886105" y="2215852"/>
            <a:ext cx="3074888" cy="1900337"/>
          </a:xfrm>
          <a:prstGeom prst="rect">
            <a:avLst/>
          </a:prstGeom>
        </p:spPr>
      </p:pic>
      <p:sp>
        <p:nvSpPr>
          <p:cNvPr id="12" name="Text 6"/>
          <p:cNvSpPr/>
          <p:nvPr/>
        </p:nvSpPr>
        <p:spPr>
          <a:xfrm>
            <a:off x="7886105" y="4326732"/>
            <a:ext cx="3074888" cy="526455"/>
          </a:xfrm>
          <a:prstGeom prst="rect">
            <a:avLst/>
          </a:prstGeom>
          <a:noFill/>
          <a:ln/>
        </p:spPr>
        <p:txBody>
          <a:bodyPr wrap="squar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Integrated Hardware Acceleration</a:t>
            </a:r>
            <a:endParaRPr lang="en-US" sz="1658" dirty="0"/>
          </a:p>
        </p:txBody>
      </p:sp>
      <p:sp>
        <p:nvSpPr>
          <p:cNvPr id="13" name="Text 7"/>
          <p:cNvSpPr/>
          <p:nvPr/>
        </p:nvSpPr>
        <p:spPr>
          <a:xfrm>
            <a:off x="7886105" y="4954290"/>
            <a:ext cx="3074888" cy="1077913"/>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Deploying sleek IDS appliances with integrated hardware acceleration for efficient and effective network security.</a:t>
            </a:r>
            <a:endParaRPr lang="en-US" sz="1327" dirty="0"/>
          </a:p>
        </p:txBody>
      </p:sp>
    </p:spTree>
    <p:extLst>
      <p:ext uri="{BB962C8B-B14F-4D97-AF65-F5344CB8AC3E}">
        <p14:creationId xmlns:p14="http://schemas.microsoft.com/office/powerpoint/2010/main" val="23256601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2297212"/>
            <a:ext cx="4738588" cy="505519"/>
          </a:xfrm>
          <a:prstGeom prst="rect">
            <a:avLst/>
          </a:prstGeom>
          <a:noFill/>
          <a:ln/>
        </p:spPr>
        <p:txBody>
          <a:bodyPr wrap="none" rtlCol="0" anchor="t"/>
          <a:lstStyle/>
          <a:p>
            <a:pPr algn="ctr">
              <a:lnSpc>
                <a:spcPts val="3981"/>
              </a:lnSpc>
            </a:pPr>
            <a:r>
              <a:rPr lang="en-US" sz="3981" dirty="0">
                <a:solidFill>
                  <a:srgbClr val="404155"/>
                </a:solidFill>
                <a:latin typeface="Corben" pitchFamily="34" charset="0"/>
                <a:ea typeface="Corben" pitchFamily="34" charset="-122"/>
                <a:cs typeface="Corben" pitchFamily="34" charset="-120"/>
              </a:rPr>
              <a:t>90%</a:t>
            </a:r>
            <a:endParaRPr lang="en-US" sz="3981" dirty="0"/>
          </a:p>
        </p:txBody>
      </p:sp>
      <p:sp>
        <p:nvSpPr>
          <p:cNvPr id="5" name="Text 2"/>
          <p:cNvSpPr/>
          <p:nvPr/>
        </p:nvSpPr>
        <p:spPr>
          <a:xfrm>
            <a:off x="2547143" y="3013274"/>
            <a:ext cx="2106315" cy="263228"/>
          </a:xfrm>
          <a:prstGeom prst="rect">
            <a:avLst/>
          </a:prstGeom>
          <a:noFill/>
          <a:ln/>
        </p:spPr>
        <p:txBody>
          <a:bodyPr wrap="none" rtlCol="0" anchor="t"/>
          <a:lstStyle/>
          <a:p>
            <a:pPr algn="ctr">
              <a:lnSpc>
                <a:spcPts val="2073"/>
              </a:lnSpc>
            </a:pPr>
            <a:r>
              <a:rPr lang="en-US" sz="1658" dirty="0">
                <a:solidFill>
                  <a:srgbClr val="404155"/>
                </a:solidFill>
                <a:latin typeface="Corben" pitchFamily="34" charset="0"/>
                <a:ea typeface="Corben" pitchFamily="34" charset="-122"/>
                <a:cs typeface="Corben" pitchFamily="34" charset="-120"/>
              </a:rPr>
              <a:t>Accuracy</a:t>
            </a:r>
            <a:endParaRPr lang="en-US" sz="1658" dirty="0"/>
          </a:p>
        </p:txBody>
      </p:sp>
      <p:sp>
        <p:nvSpPr>
          <p:cNvPr id="6" name="Text 3"/>
          <p:cNvSpPr/>
          <p:nvPr/>
        </p:nvSpPr>
        <p:spPr>
          <a:xfrm>
            <a:off x="1231007" y="3377605"/>
            <a:ext cx="4738588" cy="269478"/>
          </a:xfrm>
          <a:prstGeom prst="rect">
            <a:avLst/>
          </a:prstGeom>
          <a:noFill/>
          <a:ln/>
        </p:spPr>
        <p:txBody>
          <a:bodyPr wrap="none" rtlCol="0" anchor="t"/>
          <a:lstStyle/>
          <a:p>
            <a:pPr algn="ctr">
              <a:lnSpc>
                <a:spcPts val="2123"/>
              </a:lnSpc>
            </a:pPr>
            <a:r>
              <a:rPr lang="en-US" sz="1327" dirty="0">
                <a:solidFill>
                  <a:srgbClr val="404155"/>
                </a:solidFill>
                <a:latin typeface="Nobile" pitchFamily="34" charset="0"/>
                <a:ea typeface="Nobile" pitchFamily="34" charset="-122"/>
                <a:cs typeface="Nobile" pitchFamily="34" charset="-120"/>
              </a:rPr>
              <a:t>Improvement</a:t>
            </a:r>
            <a:endParaRPr lang="en-US" sz="1327" dirty="0"/>
          </a:p>
        </p:txBody>
      </p:sp>
      <p:sp>
        <p:nvSpPr>
          <p:cNvPr id="7" name="Text 4"/>
          <p:cNvSpPr/>
          <p:nvPr/>
        </p:nvSpPr>
        <p:spPr>
          <a:xfrm>
            <a:off x="6222306" y="2297212"/>
            <a:ext cx="4738688" cy="505519"/>
          </a:xfrm>
          <a:prstGeom prst="rect">
            <a:avLst/>
          </a:prstGeom>
          <a:noFill/>
          <a:ln/>
        </p:spPr>
        <p:txBody>
          <a:bodyPr wrap="none" rtlCol="0" anchor="t"/>
          <a:lstStyle/>
          <a:p>
            <a:pPr algn="ctr">
              <a:lnSpc>
                <a:spcPts val="3981"/>
              </a:lnSpc>
            </a:pPr>
            <a:r>
              <a:rPr lang="en-US" sz="3981" dirty="0">
                <a:solidFill>
                  <a:srgbClr val="404155"/>
                </a:solidFill>
                <a:latin typeface="Corben" pitchFamily="34" charset="0"/>
                <a:ea typeface="Corben" pitchFamily="34" charset="-122"/>
                <a:cs typeface="Corben" pitchFamily="34" charset="-120"/>
              </a:rPr>
              <a:t>Decision Trees</a:t>
            </a:r>
            <a:endParaRPr lang="en-US" sz="3981" dirty="0"/>
          </a:p>
        </p:txBody>
      </p:sp>
      <p:sp>
        <p:nvSpPr>
          <p:cNvPr id="8" name="Text 5"/>
          <p:cNvSpPr/>
          <p:nvPr/>
        </p:nvSpPr>
        <p:spPr>
          <a:xfrm>
            <a:off x="7538443" y="3013274"/>
            <a:ext cx="2106315" cy="263228"/>
          </a:xfrm>
          <a:prstGeom prst="rect">
            <a:avLst/>
          </a:prstGeom>
          <a:noFill/>
          <a:ln/>
        </p:spPr>
        <p:txBody>
          <a:bodyPr wrap="none" rtlCol="0" anchor="t"/>
          <a:lstStyle/>
          <a:p>
            <a:pPr algn="ctr">
              <a:lnSpc>
                <a:spcPts val="2073"/>
              </a:lnSpc>
            </a:pPr>
            <a:r>
              <a:rPr lang="en-US" sz="1658" dirty="0">
                <a:solidFill>
                  <a:srgbClr val="404155"/>
                </a:solidFill>
                <a:latin typeface="Corben" pitchFamily="34" charset="0"/>
                <a:ea typeface="Corben" pitchFamily="34" charset="-122"/>
                <a:cs typeface="Corben" pitchFamily="34" charset="-120"/>
              </a:rPr>
              <a:t>Machine Learning</a:t>
            </a:r>
            <a:endParaRPr lang="en-US" sz="1658" dirty="0"/>
          </a:p>
        </p:txBody>
      </p:sp>
      <p:sp>
        <p:nvSpPr>
          <p:cNvPr id="9" name="Text 6"/>
          <p:cNvSpPr/>
          <p:nvPr/>
        </p:nvSpPr>
        <p:spPr>
          <a:xfrm>
            <a:off x="6222306" y="3377605"/>
            <a:ext cx="4738688" cy="269478"/>
          </a:xfrm>
          <a:prstGeom prst="rect">
            <a:avLst/>
          </a:prstGeom>
          <a:noFill/>
          <a:ln/>
        </p:spPr>
        <p:txBody>
          <a:bodyPr wrap="none" rtlCol="0" anchor="t"/>
          <a:lstStyle/>
          <a:p>
            <a:pPr algn="ctr">
              <a:lnSpc>
                <a:spcPts val="2123"/>
              </a:lnSpc>
            </a:pPr>
            <a:r>
              <a:rPr lang="en-US" sz="1327" dirty="0">
                <a:solidFill>
                  <a:srgbClr val="404155"/>
                </a:solidFill>
                <a:latin typeface="Nobile" pitchFamily="34" charset="0"/>
                <a:ea typeface="Nobile" pitchFamily="34" charset="-122"/>
                <a:cs typeface="Nobile" pitchFamily="34" charset="-120"/>
              </a:rPr>
              <a:t>Technique</a:t>
            </a:r>
            <a:endParaRPr lang="en-US" sz="1327" dirty="0"/>
          </a:p>
        </p:txBody>
      </p:sp>
      <p:sp>
        <p:nvSpPr>
          <p:cNvPr id="10" name="Text 7"/>
          <p:cNvSpPr/>
          <p:nvPr/>
        </p:nvSpPr>
        <p:spPr>
          <a:xfrm>
            <a:off x="1231007" y="3836591"/>
            <a:ext cx="9729986"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Improving the accuracy of intrusion detection systems (IDS) can be achieved through machine learning techniques. By implementing decision trees and algorithms, IDS can achieve up to 90% accuracy, enhancing the ability to detect and respond to security threats effectively.</a:t>
            </a:r>
            <a:endParaRPr lang="en-US" sz="1327" dirty="0"/>
          </a:p>
        </p:txBody>
      </p:sp>
    </p:spTree>
    <p:extLst>
      <p:ext uri="{BB962C8B-B14F-4D97-AF65-F5344CB8AC3E}">
        <p14:creationId xmlns:p14="http://schemas.microsoft.com/office/powerpoint/2010/main" val="28648586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203200"/>
            <a:ext cx="10993636" cy="7271048"/>
          </a:xfrm>
          <a:prstGeom prst="roundRect">
            <a:avLst>
              <a:gd name="adj" fmla="val 2086"/>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666552"/>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Enhancing signature-based detection with threat intelligence</a:t>
            </a:r>
            <a:endParaRPr lang="en-US" sz="3317" dirty="0"/>
          </a:p>
        </p:txBody>
      </p:sp>
      <p:sp>
        <p:nvSpPr>
          <p:cNvPr id="5" name="Text 2"/>
          <p:cNvSpPr/>
          <p:nvPr/>
        </p:nvSpPr>
        <p:spPr>
          <a:xfrm>
            <a:off x="1231007" y="2123976"/>
            <a:ext cx="4659511" cy="1347391"/>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Enhancing signature-based detection involves leveraging threat intelligence data to identify and combat emerging cyber threats. By integrating threat intelligence feeds, IDS can proactively detect and respond to sophisticated attack patterns and malicious behaviors.</a:t>
            </a:r>
            <a:endParaRPr lang="en-US" sz="1327" dirty="0"/>
          </a:p>
        </p:txBody>
      </p:sp>
      <p:pic>
        <p:nvPicPr>
          <p:cNvPr id="6" name="Image 1" descr="preencoded.png"/>
          <p:cNvPicPr>
            <a:picLocks noChangeAspect="1"/>
          </p:cNvPicPr>
          <p:nvPr/>
        </p:nvPicPr>
        <p:blipFill>
          <a:blip r:embed="rId4"/>
          <a:stretch>
            <a:fillRect/>
          </a:stretch>
        </p:blipFill>
        <p:spPr>
          <a:xfrm>
            <a:off x="6307832" y="2161878"/>
            <a:ext cx="4659511" cy="4659511"/>
          </a:xfrm>
          <a:prstGeom prst="rect">
            <a:avLst/>
          </a:prstGeom>
        </p:spPr>
      </p:pic>
    </p:spTree>
    <p:extLst>
      <p:ext uri="{BB962C8B-B14F-4D97-AF65-F5344CB8AC3E}">
        <p14:creationId xmlns:p14="http://schemas.microsoft.com/office/powerpoint/2010/main" val="3190611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D4B24-F29F-9C50-AC7B-01E7784F959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15BF7A0-9A44-E251-D36F-7D87E8A7E894}"/>
              </a:ext>
            </a:extLst>
          </p:cNvPr>
          <p:cNvSpPr>
            <a:spLocks noGrp="1"/>
          </p:cNvSpPr>
          <p:nvPr>
            <p:ph type="title"/>
          </p:nvPr>
        </p:nvSpPr>
        <p:spPr>
          <a:xfrm>
            <a:off x="205305" y="1556153"/>
            <a:ext cx="6798541" cy="792656"/>
          </a:xfrm>
        </p:spPr>
        <p:txBody>
          <a:bodyPr anchor="b">
            <a:normAutofit/>
          </a:bodyPr>
          <a:lstStyle/>
          <a:p>
            <a:r>
              <a:rPr lang="en-US" b="1" dirty="0">
                <a:latin typeface="Arial Black" panose="020B0A04020102020204" pitchFamily="34" charset="0"/>
              </a:rPr>
              <a:t>Idea</a:t>
            </a:r>
          </a:p>
        </p:txBody>
      </p:sp>
      <p:sp>
        <p:nvSpPr>
          <p:cNvPr id="6" name="TextBox 5">
            <a:extLst>
              <a:ext uri="{FF2B5EF4-FFF2-40B4-BE49-F238E27FC236}">
                <a16:creationId xmlns:a16="http://schemas.microsoft.com/office/drawing/2014/main" id="{70DFC433-A3AB-26F5-B419-DB10B9E9F27E}"/>
              </a:ext>
            </a:extLst>
          </p:cNvPr>
          <p:cNvSpPr txBox="1"/>
          <p:nvPr/>
        </p:nvSpPr>
        <p:spPr>
          <a:xfrm>
            <a:off x="280147" y="2540658"/>
            <a:ext cx="7097806" cy="2862322"/>
          </a:xfrm>
          <a:prstGeom prst="rect">
            <a:avLst/>
          </a:prstGeom>
          <a:noFill/>
        </p:spPr>
        <p:txBody>
          <a:bodyPr wrap="square">
            <a:spAutoFit/>
          </a:bodyPr>
          <a:lstStyle/>
          <a:p>
            <a:pPr marL="285750" indent="-285750" algn="just">
              <a:buFont typeface="Arial" panose="020B0604020202020204" pitchFamily="34" charset="0"/>
              <a:buChar char="•"/>
            </a:pPr>
            <a:r>
              <a:rPr lang="en-US" sz="1800" b="0" i="0" dirty="0">
                <a:effectLst/>
                <a:latin typeface="Roboto" panose="02000000000000000000" pitchFamily="2" charset="0"/>
              </a:rPr>
              <a:t>IDS are built to be in a continuous state of monitoring networks or end host systems and to be looking for specified patterns or anything that is out of the ordinary. </a:t>
            </a:r>
          </a:p>
          <a:p>
            <a:pPr marL="285750" indent="-285750" algn="just">
              <a:buFont typeface="Arial" panose="020B0604020202020204" pitchFamily="34" charset="0"/>
              <a:buChar char="•"/>
            </a:pPr>
            <a:r>
              <a:rPr lang="en-US" sz="1800" b="0" i="0" dirty="0">
                <a:effectLst/>
                <a:latin typeface="Roboto" panose="02000000000000000000" pitchFamily="2" charset="0"/>
              </a:rPr>
              <a:t>They scan through a network traffic or through running processes on an end user's machine to find anything that they should log as a security violation. </a:t>
            </a:r>
          </a:p>
          <a:p>
            <a:pPr marL="285750" indent="-285750" algn="just">
              <a:buFont typeface="Arial" panose="020B0604020202020204" pitchFamily="34" charset="0"/>
              <a:buChar char="•"/>
            </a:pPr>
            <a:r>
              <a:rPr lang="en-US" sz="1800" b="0" i="0" dirty="0">
                <a:effectLst/>
                <a:latin typeface="Roboto" panose="02000000000000000000" pitchFamily="2" charset="0"/>
              </a:rPr>
              <a:t>As all systems may have vulnerabilities, which attackers look for exploitation, it is the IDS role to detect such attempts and notify the responsible authorities to block them, prevent the future attempts, and possibly catch those responsible.</a:t>
            </a:r>
            <a:endParaRPr lang="en-US" sz="1800" dirty="0"/>
          </a:p>
        </p:txBody>
      </p:sp>
      <p:sp>
        <p:nvSpPr>
          <p:cNvPr id="7" name="Hexagon 6">
            <a:extLst>
              <a:ext uri="{FF2B5EF4-FFF2-40B4-BE49-F238E27FC236}">
                <a16:creationId xmlns:a16="http://schemas.microsoft.com/office/drawing/2014/main" id="{334275E7-86E3-B946-D6FA-A8D2A6A984E8}"/>
              </a:ext>
            </a:extLst>
          </p:cNvPr>
          <p:cNvSpPr/>
          <p:nvPr/>
        </p:nvSpPr>
        <p:spPr>
          <a:xfrm rot="5400000">
            <a:off x="7817223" y="2905473"/>
            <a:ext cx="2097743" cy="1855695"/>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B93C573C-046E-BD20-4346-38E4F2AF10E0}"/>
              </a:ext>
            </a:extLst>
          </p:cNvPr>
          <p:cNvSpPr/>
          <p:nvPr/>
        </p:nvSpPr>
        <p:spPr>
          <a:xfrm rot="5400000">
            <a:off x="9753600" y="2905472"/>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38BE1B97-FA90-C0B5-CADA-2CEA9488754D}"/>
              </a:ext>
            </a:extLst>
          </p:cNvPr>
          <p:cNvSpPr/>
          <p:nvPr/>
        </p:nvSpPr>
        <p:spPr>
          <a:xfrm rot="5400000">
            <a:off x="8785412" y="1184250"/>
            <a:ext cx="2097741" cy="1855694"/>
          </a:xfrm>
          <a:prstGeom prst="hexagon">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Programmer male with solid fill">
            <a:extLst>
              <a:ext uri="{FF2B5EF4-FFF2-40B4-BE49-F238E27FC236}">
                <a16:creationId xmlns:a16="http://schemas.microsoft.com/office/drawing/2014/main" id="{3007081F-7845-CB8F-30BC-FE85CB7DCA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32694" y="3160968"/>
            <a:ext cx="1147482" cy="1147482"/>
          </a:xfrm>
          <a:prstGeom prst="rect">
            <a:avLst/>
          </a:prstGeom>
          <a:effectLst>
            <a:outerShdw blurRad="50800" dist="50800" dir="5400000" algn="ctr" rotWithShape="0">
              <a:srgbClr val="000000">
                <a:alpha val="56000"/>
              </a:srgbClr>
            </a:outerShdw>
          </a:effectLst>
        </p:spPr>
      </p:pic>
      <p:pic>
        <p:nvPicPr>
          <p:cNvPr id="23" name="Graphic 22" descr="Cloud Computing outline">
            <a:extLst>
              <a:ext uri="{FF2B5EF4-FFF2-40B4-BE49-F238E27FC236}">
                <a16:creationId xmlns:a16="http://schemas.microsoft.com/office/drawing/2014/main" id="{C25807B3-2B22-29F5-6C34-F1E227144F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258319" y="3289168"/>
            <a:ext cx="1088301" cy="1088301"/>
          </a:xfrm>
          <a:prstGeom prst="rect">
            <a:avLst/>
          </a:prstGeom>
          <a:effectLst>
            <a:outerShdw blurRad="50800" dist="50800" dir="5400000" algn="ctr" rotWithShape="0">
              <a:srgbClr val="000000">
                <a:alpha val="80000"/>
              </a:srgbClr>
            </a:outerShdw>
          </a:effectLst>
        </p:spPr>
      </p:pic>
      <p:pic>
        <p:nvPicPr>
          <p:cNvPr id="25" name="Graphic 24" descr="Detective male outline">
            <a:extLst>
              <a:ext uri="{FF2B5EF4-FFF2-40B4-BE49-F238E27FC236}">
                <a16:creationId xmlns:a16="http://schemas.microsoft.com/office/drawing/2014/main" id="{AE90D7CA-B31C-E403-CA57-E8BDBB136D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233647" y="1556153"/>
            <a:ext cx="1120589" cy="1120589"/>
          </a:xfrm>
          <a:prstGeom prst="rect">
            <a:avLst/>
          </a:prstGeom>
        </p:spPr>
      </p:pic>
    </p:spTree>
    <p:extLst>
      <p:ext uri="{BB962C8B-B14F-4D97-AF65-F5344CB8AC3E}">
        <p14:creationId xmlns:p14="http://schemas.microsoft.com/office/powerpoint/2010/main" val="4220022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235769"/>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Overcoming challenges in anomaly-based detection</a:t>
            </a:r>
            <a:endParaRPr lang="en-US" sz="3317" dirty="0"/>
          </a:p>
        </p:txBody>
      </p:sp>
      <p:pic>
        <p:nvPicPr>
          <p:cNvPr id="5" name="Image 1" descr="preencoded.png"/>
          <p:cNvPicPr>
            <a:picLocks noChangeAspect="1"/>
          </p:cNvPicPr>
          <p:nvPr/>
        </p:nvPicPr>
        <p:blipFill>
          <a:blip r:embed="rId4"/>
          <a:stretch>
            <a:fillRect/>
          </a:stretch>
        </p:blipFill>
        <p:spPr>
          <a:xfrm>
            <a:off x="2860775" y="2625824"/>
            <a:ext cx="1605359" cy="970757"/>
          </a:xfrm>
          <a:prstGeom prst="rect">
            <a:avLst/>
          </a:prstGeom>
        </p:spPr>
      </p:pic>
      <p:sp>
        <p:nvSpPr>
          <p:cNvPr id="6" name="Text 2"/>
          <p:cNvSpPr/>
          <p:nvPr/>
        </p:nvSpPr>
        <p:spPr>
          <a:xfrm>
            <a:off x="3632299" y="3062982"/>
            <a:ext cx="62210"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1</a:t>
            </a:r>
            <a:endParaRPr lang="en-US" sz="1658" dirty="0"/>
          </a:p>
        </p:txBody>
      </p:sp>
      <p:sp>
        <p:nvSpPr>
          <p:cNvPr id="7" name="Text 3"/>
          <p:cNvSpPr/>
          <p:nvPr/>
        </p:nvSpPr>
        <p:spPr>
          <a:xfrm>
            <a:off x="4634607" y="2794298"/>
            <a:ext cx="338286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Data Collection and Preprocessing</a:t>
            </a:r>
            <a:endParaRPr lang="en-US" sz="1658" dirty="0"/>
          </a:p>
        </p:txBody>
      </p:sp>
      <p:sp>
        <p:nvSpPr>
          <p:cNvPr id="8" name="Text 4"/>
          <p:cNvSpPr/>
          <p:nvPr/>
        </p:nvSpPr>
        <p:spPr>
          <a:xfrm>
            <a:off x="4634607" y="3158629"/>
            <a:ext cx="3716536"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Automated data collection with normalization</a:t>
            </a:r>
            <a:endParaRPr lang="en-US" sz="1327" dirty="0"/>
          </a:p>
        </p:txBody>
      </p:sp>
      <p:sp>
        <p:nvSpPr>
          <p:cNvPr id="9" name="Shape 5"/>
          <p:cNvSpPr/>
          <p:nvPr/>
        </p:nvSpPr>
        <p:spPr>
          <a:xfrm>
            <a:off x="4508202" y="3598739"/>
            <a:ext cx="6410722" cy="16818"/>
          </a:xfrm>
          <a:prstGeom prst="roundRect">
            <a:avLst>
              <a:gd name="adj" fmla="val 450890"/>
            </a:avLst>
          </a:prstGeom>
          <a:solidFill>
            <a:srgbClr val="B8BFDF"/>
          </a:solidFill>
          <a:ln/>
        </p:spPr>
        <p:txBody>
          <a:bodyPr/>
          <a:lstStyle/>
          <a:p>
            <a:endParaRPr lang="en-US" sz="1500"/>
          </a:p>
        </p:txBody>
      </p:sp>
      <p:pic>
        <p:nvPicPr>
          <p:cNvPr id="10" name="Image 2" descr="preencoded.png"/>
          <p:cNvPicPr>
            <a:picLocks noChangeAspect="1"/>
          </p:cNvPicPr>
          <p:nvPr/>
        </p:nvPicPr>
        <p:blipFill>
          <a:blip r:embed="rId5"/>
          <a:stretch>
            <a:fillRect/>
          </a:stretch>
        </p:blipFill>
        <p:spPr>
          <a:xfrm>
            <a:off x="2057995" y="3638649"/>
            <a:ext cx="3210818" cy="970757"/>
          </a:xfrm>
          <a:prstGeom prst="rect">
            <a:avLst/>
          </a:prstGeom>
        </p:spPr>
      </p:pic>
      <p:sp>
        <p:nvSpPr>
          <p:cNvPr id="11" name="Text 6"/>
          <p:cNvSpPr/>
          <p:nvPr/>
        </p:nvSpPr>
        <p:spPr>
          <a:xfrm>
            <a:off x="3608388" y="3955554"/>
            <a:ext cx="109835"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2</a:t>
            </a:r>
            <a:endParaRPr lang="en-US" sz="1658" dirty="0"/>
          </a:p>
        </p:txBody>
      </p:sp>
      <p:sp>
        <p:nvSpPr>
          <p:cNvPr id="12" name="Text 7"/>
          <p:cNvSpPr/>
          <p:nvPr/>
        </p:nvSpPr>
        <p:spPr>
          <a:xfrm>
            <a:off x="5437287" y="3807123"/>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Algorithm Selection</a:t>
            </a:r>
            <a:endParaRPr lang="en-US" sz="1658" dirty="0"/>
          </a:p>
        </p:txBody>
      </p:sp>
      <p:sp>
        <p:nvSpPr>
          <p:cNvPr id="13" name="Text 8"/>
          <p:cNvSpPr/>
          <p:nvPr/>
        </p:nvSpPr>
        <p:spPr>
          <a:xfrm>
            <a:off x="5437287" y="4171454"/>
            <a:ext cx="4493816"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Utilizing the most suitable anomaly detection algorithm</a:t>
            </a:r>
            <a:endParaRPr lang="en-US" sz="1327" dirty="0"/>
          </a:p>
        </p:txBody>
      </p:sp>
      <p:sp>
        <p:nvSpPr>
          <p:cNvPr id="14" name="Shape 9"/>
          <p:cNvSpPr/>
          <p:nvPr/>
        </p:nvSpPr>
        <p:spPr>
          <a:xfrm>
            <a:off x="5310882" y="4611564"/>
            <a:ext cx="5608043" cy="16818"/>
          </a:xfrm>
          <a:prstGeom prst="roundRect">
            <a:avLst>
              <a:gd name="adj" fmla="val 450890"/>
            </a:avLst>
          </a:prstGeom>
          <a:solidFill>
            <a:srgbClr val="B8BFDF"/>
          </a:solidFill>
          <a:ln/>
        </p:spPr>
        <p:txBody>
          <a:bodyPr/>
          <a:lstStyle/>
          <a:p>
            <a:endParaRPr lang="en-US" sz="1500"/>
          </a:p>
        </p:txBody>
      </p:sp>
      <p:pic>
        <p:nvPicPr>
          <p:cNvPr id="15" name="Image 3" descr="preencoded.png"/>
          <p:cNvPicPr>
            <a:picLocks noChangeAspect="1"/>
          </p:cNvPicPr>
          <p:nvPr/>
        </p:nvPicPr>
        <p:blipFill>
          <a:blip r:embed="rId6"/>
          <a:stretch>
            <a:fillRect/>
          </a:stretch>
        </p:blipFill>
        <p:spPr>
          <a:xfrm>
            <a:off x="1255316" y="4651474"/>
            <a:ext cx="4816277" cy="970757"/>
          </a:xfrm>
          <a:prstGeom prst="rect">
            <a:avLst/>
          </a:prstGeom>
        </p:spPr>
      </p:pic>
      <p:sp>
        <p:nvSpPr>
          <p:cNvPr id="16" name="Text 10"/>
          <p:cNvSpPr/>
          <p:nvPr/>
        </p:nvSpPr>
        <p:spPr>
          <a:xfrm>
            <a:off x="3604221" y="4968379"/>
            <a:ext cx="118269"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3</a:t>
            </a:r>
            <a:endParaRPr lang="en-US" sz="1658" dirty="0"/>
          </a:p>
        </p:txBody>
      </p:sp>
      <p:sp>
        <p:nvSpPr>
          <p:cNvPr id="17" name="Text 11"/>
          <p:cNvSpPr/>
          <p:nvPr/>
        </p:nvSpPr>
        <p:spPr>
          <a:xfrm>
            <a:off x="6240066" y="4819948"/>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Threshold Setting</a:t>
            </a:r>
            <a:endParaRPr lang="en-US" sz="1658" dirty="0"/>
          </a:p>
        </p:txBody>
      </p:sp>
      <p:sp>
        <p:nvSpPr>
          <p:cNvPr id="18" name="Text 12"/>
          <p:cNvSpPr/>
          <p:nvPr/>
        </p:nvSpPr>
        <p:spPr>
          <a:xfrm>
            <a:off x="6240066" y="5184279"/>
            <a:ext cx="4071541"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Defining optimal thresholds for anomaly detection</a:t>
            </a:r>
            <a:endParaRPr lang="en-US" sz="1327" dirty="0"/>
          </a:p>
        </p:txBody>
      </p:sp>
    </p:spTree>
    <p:extLst>
      <p:ext uri="{BB962C8B-B14F-4D97-AF65-F5344CB8AC3E}">
        <p14:creationId xmlns:p14="http://schemas.microsoft.com/office/powerpoint/2010/main" val="21834253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456830"/>
            <a:ext cx="7889677"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Advanced techniques for detecting APTs</a:t>
            </a:r>
            <a:endParaRPr lang="en-US" sz="3317" dirty="0"/>
          </a:p>
        </p:txBody>
      </p:sp>
      <p:sp>
        <p:nvSpPr>
          <p:cNvPr id="5" name="Shape 2"/>
          <p:cNvSpPr/>
          <p:nvPr/>
        </p:nvSpPr>
        <p:spPr>
          <a:xfrm>
            <a:off x="1231007" y="2320330"/>
            <a:ext cx="1621631"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6" name="Text 3"/>
          <p:cNvSpPr/>
          <p:nvPr/>
        </p:nvSpPr>
        <p:spPr>
          <a:xfrm>
            <a:off x="1405831" y="2637234"/>
            <a:ext cx="62210"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1</a:t>
            </a:r>
            <a:endParaRPr lang="en-US" sz="1658" dirty="0"/>
          </a:p>
        </p:txBody>
      </p:sp>
      <p:sp>
        <p:nvSpPr>
          <p:cNvPr id="7" name="Text 4"/>
          <p:cNvSpPr/>
          <p:nvPr/>
        </p:nvSpPr>
        <p:spPr>
          <a:xfrm>
            <a:off x="3021112" y="2488804"/>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Behavioral Analysis</a:t>
            </a:r>
            <a:endParaRPr lang="en-US" sz="1658" dirty="0"/>
          </a:p>
        </p:txBody>
      </p:sp>
      <p:sp>
        <p:nvSpPr>
          <p:cNvPr id="8" name="Text 5"/>
          <p:cNvSpPr/>
          <p:nvPr/>
        </p:nvSpPr>
        <p:spPr>
          <a:xfrm>
            <a:off x="3021112" y="2853134"/>
            <a:ext cx="3094335"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Identifying deviations in user behavior</a:t>
            </a:r>
            <a:endParaRPr lang="en-US" sz="1327" dirty="0"/>
          </a:p>
        </p:txBody>
      </p:sp>
      <p:sp>
        <p:nvSpPr>
          <p:cNvPr id="9" name="Shape 6"/>
          <p:cNvSpPr/>
          <p:nvPr/>
        </p:nvSpPr>
        <p:spPr>
          <a:xfrm>
            <a:off x="2936875" y="3272209"/>
            <a:ext cx="7939882" cy="16818"/>
          </a:xfrm>
          <a:prstGeom prst="roundRect">
            <a:avLst>
              <a:gd name="adj" fmla="val 450890"/>
            </a:avLst>
          </a:prstGeom>
          <a:solidFill>
            <a:srgbClr val="B8BFDF"/>
          </a:solidFill>
          <a:ln/>
        </p:spPr>
        <p:txBody>
          <a:bodyPr/>
          <a:lstStyle/>
          <a:p>
            <a:endParaRPr lang="en-US" sz="1500"/>
          </a:p>
        </p:txBody>
      </p:sp>
      <p:sp>
        <p:nvSpPr>
          <p:cNvPr id="10" name="Shape 7"/>
          <p:cNvSpPr/>
          <p:nvPr/>
        </p:nvSpPr>
        <p:spPr>
          <a:xfrm>
            <a:off x="1231007" y="3375322"/>
            <a:ext cx="3243263"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11" name="Text 8"/>
          <p:cNvSpPr/>
          <p:nvPr/>
        </p:nvSpPr>
        <p:spPr>
          <a:xfrm>
            <a:off x="1405831" y="3692227"/>
            <a:ext cx="109835"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2</a:t>
            </a:r>
            <a:endParaRPr lang="en-US" sz="1658" dirty="0"/>
          </a:p>
        </p:txBody>
      </p:sp>
      <p:sp>
        <p:nvSpPr>
          <p:cNvPr id="12" name="Text 9"/>
          <p:cNvSpPr/>
          <p:nvPr/>
        </p:nvSpPr>
        <p:spPr>
          <a:xfrm>
            <a:off x="4642743" y="3543796"/>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Threat Hunting</a:t>
            </a:r>
            <a:endParaRPr lang="en-US" sz="1658" dirty="0"/>
          </a:p>
        </p:txBody>
      </p:sp>
      <p:sp>
        <p:nvSpPr>
          <p:cNvPr id="13" name="Text 10"/>
          <p:cNvSpPr/>
          <p:nvPr/>
        </p:nvSpPr>
        <p:spPr>
          <a:xfrm>
            <a:off x="4642743" y="3908128"/>
            <a:ext cx="3216077"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Proactively searching for APT indicators</a:t>
            </a:r>
            <a:endParaRPr lang="en-US" sz="1327" dirty="0"/>
          </a:p>
        </p:txBody>
      </p:sp>
      <p:sp>
        <p:nvSpPr>
          <p:cNvPr id="14" name="Shape 11"/>
          <p:cNvSpPr/>
          <p:nvPr/>
        </p:nvSpPr>
        <p:spPr>
          <a:xfrm>
            <a:off x="4558506" y="4327203"/>
            <a:ext cx="6318250" cy="16818"/>
          </a:xfrm>
          <a:prstGeom prst="roundRect">
            <a:avLst>
              <a:gd name="adj" fmla="val 450890"/>
            </a:avLst>
          </a:prstGeom>
          <a:solidFill>
            <a:srgbClr val="B8BFDF"/>
          </a:solidFill>
          <a:ln/>
        </p:spPr>
        <p:txBody>
          <a:bodyPr/>
          <a:lstStyle/>
          <a:p>
            <a:endParaRPr lang="en-US" sz="1500"/>
          </a:p>
        </p:txBody>
      </p:sp>
      <p:sp>
        <p:nvSpPr>
          <p:cNvPr id="15" name="Shape 12"/>
          <p:cNvSpPr/>
          <p:nvPr/>
        </p:nvSpPr>
        <p:spPr>
          <a:xfrm>
            <a:off x="1231007" y="4430316"/>
            <a:ext cx="4864993" cy="970757"/>
          </a:xfrm>
          <a:prstGeom prst="roundRect">
            <a:avLst>
              <a:gd name="adj" fmla="val 7811"/>
            </a:avLst>
          </a:prstGeom>
          <a:solidFill>
            <a:srgbClr val="D2D9F9"/>
          </a:solidFill>
          <a:ln w="7620">
            <a:solidFill>
              <a:srgbClr val="B8BFDF"/>
            </a:solidFill>
            <a:prstDash val="solid"/>
          </a:ln>
        </p:spPr>
        <p:txBody>
          <a:bodyPr/>
          <a:lstStyle/>
          <a:p>
            <a:endParaRPr lang="en-US" sz="1500"/>
          </a:p>
        </p:txBody>
      </p:sp>
      <p:sp>
        <p:nvSpPr>
          <p:cNvPr id="16" name="Text 13"/>
          <p:cNvSpPr/>
          <p:nvPr/>
        </p:nvSpPr>
        <p:spPr>
          <a:xfrm>
            <a:off x="1405831" y="4747220"/>
            <a:ext cx="118269" cy="336947"/>
          </a:xfrm>
          <a:prstGeom prst="rect">
            <a:avLst/>
          </a:prstGeom>
          <a:noFill/>
          <a:ln/>
        </p:spPr>
        <p:txBody>
          <a:bodyPr wrap="none" rtlCol="0" anchor="t"/>
          <a:lstStyle/>
          <a:p>
            <a:pPr algn="ctr">
              <a:lnSpc>
                <a:spcPts val="2653"/>
              </a:lnSpc>
            </a:pPr>
            <a:r>
              <a:rPr lang="en-US" sz="1658" dirty="0">
                <a:solidFill>
                  <a:srgbClr val="404155"/>
                </a:solidFill>
                <a:latin typeface="Corben" pitchFamily="34" charset="0"/>
                <a:ea typeface="Corben" pitchFamily="34" charset="-122"/>
                <a:cs typeface="Corben" pitchFamily="34" charset="-120"/>
              </a:rPr>
              <a:t>3</a:t>
            </a:r>
            <a:endParaRPr lang="en-US" sz="1658" dirty="0"/>
          </a:p>
        </p:txBody>
      </p:sp>
      <p:sp>
        <p:nvSpPr>
          <p:cNvPr id="17" name="Text 14"/>
          <p:cNvSpPr/>
          <p:nvPr/>
        </p:nvSpPr>
        <p:spPr>
          <a:xfrm>
            <a:off x="6264473" y="4598789"/>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Sandboxing</a:t>
            </a:r>
            <a:endParaRPr lang="en-US" sz="1658" dirty="0"/>
          </a:p>
        </p:txBody>
      </p:sp>
      <p:sp>
        <p:nvSpPr>
          <p:cNvPr id="18" name="Text 15"/>
          <p:cNvSpPr/>
          <p:nvPr/>
        </p:nvSpPr>
        <p:spPr>
          <a:xfrm>
            <a:off x="6264473" y="4963120"/>
            <a:ext cx="3117652"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Isolating and analyzing suspicious files</a:t>
            </a:r>
            <a:endParaRPr lang="en-US" sz="1327" dirty="0"/>
          </a:p>
        </p:txBody>
      </p:sp>
    </p:spTree>
    <p:extLst>
      <p:ext uri="{BB962C8B-B14F-4D97-AF65-F5344CB8AC3E}">
        <p14:creationId xmlns:p14="http://schemas.microsoft.com/office/powerpoint/2010/main" val="15965237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779886"/>
            <a:ext cx="8736310" cy="526554"/>
          </a:xfrm>
          <a:prstGeom prst="rect">
            <a:avLst/>
          </a:prstGeom>
          <a:noFill/>
          <a:ln/>
        </p:spPr>
        <p:txBody>
          <a:bodyPr wrap="non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Log management and analysis best practices</a:t>
            </a:r>
            <a:endParaRPr lang="en-US" sz="3317" dirty="0"/>
          </a:p>
        </p:txBody>
      </p:sp>
      <p:sp>
        <p:nvSpPr>
          <p:cNvPr id="5" name="Shape 2"/>
          <p:cNvSpPr/>
          <p:nvPr/>
        </p:nvSpPr>
        <p:spPr>
          <a:xfrm>
            <a:off x="1231007" y="2643386"/>
            <a:ext cx="9729986" cy="2434630"/>
          </a:xfrm>
          <a:prstGeom prst="roundRect">
            <a:avLst>
              <a:gd name="adj" fmla="val 3115"/>
            </a:avLst>
          </a:prstGeom>
          <a:noFill/>
          <a:ln w="7620">
            <a:solidFill>
              <a:srgbClr val="000000">
                <a:alpha val="8000"/>
              </a:srgbClr>
            </a:solidFill>
            <a:prstDash val="solid"/>
          </a:ln>
        </p:spPr>
        <p:txBody>
          <a:bodyPr/>
          <a:lstStyle/>
          <a:p>
            <a:endParaRPr lang="en-US" sz="1500"/>
          </a:p>
        </p:txBody>
      </p:sp>
      <p:sp>
        <p:nvSpPr>
          <p:cNvPr id="6" name="Shape 3"/>
          <p:cNvSpPr/>
          <p:nvPr/>
        </p:nvSpPr>
        <p:spPr>
          <a:xfrm>
            <a:off x="1237357" y="2649736"/>
            <a:ext cx="9717286" cy="484386"/>
          </a:xfrm>
          <a:prstGeom prst="rect">
            <a:avLst/>
          </a:prstGeom>
          <a:solidFill>
            <a:srgbClr val="FFFFFF">
              <a:alpha val="4000"/>
            </a:srgbClr>
          </a:solidFill>
          <a:ln/>
        </p:spPr>
        <p:txBody>
          <a:bodyPr/>
          <a:lstStyle/>
          <a:p>
            <a:endParaRPr lang="en-US" sz="1500"/>
          </a:p>
        </p:txBody>
      </p:sp>
      <p:sp>
        <p:nvSpPr>
          <p:cNvPr id="7" name="Text 4"/>
          <p:cNvSpPr/>
          <p:nvPr/>
        </p:nvSpPr>
        <p:spPr>
          <a:xfrm>
            <a:off x="1405831" y="2757190"/>
            <a:ext cx="9380339"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Regularly review and update log retention policies</a:t>
            </a:r>
            <a:endParaRPr lang="en-US" sz="1327" dirty="0"/>
          </a:p>
        </p:txBody>
      </p:sp>
      <p:sp>
        <p:nvSpPr>
          <p:cNvPr id="8" name="Shape 5"/>
          <p:cNvSpPr/>
          <p:nvPr/>
        </p:nvSpPr>
        <p:spPr>
          <a:xfrm>
            <a:off x="1237357" y="3134122"/>
            <a:ext cx="9717286" cy="484386"/>
          </a:xfrm>
          <a:prstGeom prst="rect">
            <a:avLst/>
          </a:prstGeom>
          <a:solidFill>
            <a:srgbClr val="000000">
              <a:alpha val="4000"/>
            </a:srgbClr>
          </a:solidFill>
          <a:ln/>
        </p:spPr>
        <p:txBody>
          <a:bodyPr/>
          <a:lstStyle/>
          <a:p>
            <a:endParaRPr lang="en-US" sz="1500"/>
          </a:p>
        </p:txBody>
      </p:sp>
      <p:sp>
        <p:nvSpPr>
          <p:cNvPr id="9" name="Text 6"/>
          <p:cNvSpPr/>
          <p:nvPr/>
        </p:nvSpPr>
        <p:spPr>
          <a:xfrm>
            <a:off x="1405831" y="3241576"/>
            <a:ext cx="9380339"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Implement centralized log management and storage</a:t>
            </a:r>
            <a:endParaRPr lang="en-US" sz="1327" dirty="0"/>
          </a:p>
        </p:txBody>
      </p:sp>
      <p:sp>
        <p:nvSpPr>
          <p:cNvPr id="10" name="Shape 7"/>
          <p:cNvSpPr/>
          <p:nvPr/>
        </p:nvSpPr>
        <p:spPr>
          <a:xfrm>
            <a:off x="1237357" y="3618508"/>
            <a:ext cx="9717286" cy="484386"/>
          </a:xfrm>
          <a:prstGeom prst="rect">
            <a:avLst/>
          </a:prstGeom>
          <a:solidFill>
            <a:srgbClr val="FFFFFF">
              <a:alpha val="4000"/>
            </a:srgbClr>
          </a:solidFill>
          <a:ln/>
        </p:spPr>
        <p:txBody>
          <a:bodyPr/>
          <a:lstStyle/>
          <a:p>
            <a:endParaRPr lang="en-US" sz="1500"/>
          </a:p>
        </p:txBody>
      </p:sp>
      <p:sp>
        <p:nvSpPr>
          <p:cNvPr id="11" name="Text 8"/>
          <p:cNvSpPr/>
          <p:nvPr/>
        </p:nvSpPr>
        <p:spPr>
          <a:xfrm>
            <a:off x="1405831" y="3725962"/>
            <a:ext cx="9380339"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Use log analysis tools to identify patterns and anomalies</a:t>
            </a:r>
            <a:endParaRPr lang="en-US" sz="1327" dirty="0"/>
          </a:p>
        </p:txBody>
      </p:sp>
      <p:sp>
        <p:nvSpPr>
          <p:cNvPr id="12" name="Shape 9"/>
          <p:cNvSpPr/>
          <p:nvPr/>
        </p:nvSpPr>
        <p:spPr>
          <a:xfrm>
            <a:off x="1237357" y="4102894"/>
            <a:ext cx="9717286" cy="484386"/>
          </a:xfrm>
          <a:prstGeom prst="rect">
            <a:avLst/>
          </a:prstGeom>
          <a:solidFill>
            <a:srgbClr val="000000">
              <a:alpha val="4000"/>
            </a:srgbClr>
          </a:solidFill>
          <a:ln/>
        </p:spPr>
        <p:txBody>
          <a:bodyPr/>
          <a:lstStyle/>
          <a:p>
            <a:endParaRPr lang="en-US" sz="1500"/>
          </a:p>
        </p:txBody>
      </p:sp>
      <p:sp>
        <p:nvSpPr>
          <p:cNvPr id="13" name="Text 10"/>
          <p:cNvSpPr/>
          <p:nvPr/>
        </p:nvSpPr>
        <p:spPr>
          <a:xfrm>
            <a:off x="1405831" y="4210348"/>
            <a:ext cx="9380339"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Develop a standardized log format for easier analysis</a:t>
            </a:r>
            <a:endParaRPr lang="en-US" sz="1327" dirty="0"/>
          </a:p>
        </p:txBody>
      </p:sp>
      <p:sp>
        <p:nvSpPr>
          <p:cNvPr id="14" name="Shape 11"/>
          <p:cNvSpPr/>
          <p:nvPr/>
        </p:nvSpPr>
        <p:spPr>
          <a:xfrm>
            <a:off x="1237357" y="4587280"/>
            <a:ext cx="9717286" cy="484386"/>
          </a:xfrm>
          <a:prstGeom prst="rect">
            <a:avLst/>
          </a:prstGeom>
          <a:solidFill>
            <a:srgbClr val="FFFFFF">
              <a:alpha val="4000"/>
            </a:srgbClr>
          </a:solidFill>
          <a:ln/>
        </p:spPr>
        <p:txBody>
          <a:bodyPr/>
          <a:lstStyle/>
          <a:p>
            <a:endParaRPr lang="en-US" sz="1500"/>
          </a:p>
        </p:txBody>
      </p:sp>
      <p:sp>
        <p:nvSpPr>
          <p:cNvPr id="15" name="Text 12"/>
          <p:cNvSpPr/>
          <p:nvPr/>
        </p:nvSpPr>
        <p:spPr>
          <a:xfrm>
            <a:off x="1405831" y="4694734"/>
            <a:ext cx="9380339"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Establish clear roles and responsibilities for log management</a:t>
            </a:r>
            <a:endParaRPr lang="en-US" sz="1327" dirty="0"/>
          </a:p>
        </p:txBody>
      </p:sp>
    </p:spTree>
    <p:extLst>
      <p:ext uri="{BB962C8B-B14F-4D97-AF65-F5344CB8AC3E}">
        <p14:creationId xmlns:p14="http://schemas.microsoft.com/office/powerpoint/2010/main" val="3098858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734741"/>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Ensuring Compliance with Privacy and Legal Requirements</a:t>
            </a:r>
            <a:endParaRPr lang="en-US" sz="3317" dirty="0"/>
          </a:p>
        </p:txBody>
      </p:sp>
      <p:pic>
        <p:nvPicPr>
          <p:cNvPr id="5" name="Image 1" descr="preencoded.png"/>
          <p:cNvPicPr>
            <a:picLocks noChangeAspect="1"/>
          </p:cNvPicPr>
          <p:nvPr/>
        </p:nvPicPr>
        <p:blipFill>
          <a:blip r:embed="rId4"/>
          <a:stretch>
            <a:fillRect/>
          </a:stretch>
        </p:blipFill>
        <p:spPr>
          <a:xfrm>
            <a:off x="1231007" y="3124795"/>
            <a:ext cx="3243263" cy="673993"/>
          </a:xfrm>
          <a:prstGeom prst="rect">
            <a:avLst/>
          </a:prstGeom>
        </p:spPr>
      </p:pic>
      <p:sp>
        <p:nvSpPr>
          <p:cNvPr id="6" name="Text 2"/>
          <p:cNvSpPr/>
          <p:nvPr/>
        </p:nvSpPr>
        <p:spPr>
          <a:xfrm>
            <a:off x="1399481" y="4051499"/>
            <a:ext cx="278467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Data Protection Regulations</a:t>
            </a:r>
            <a:endParaRPr lang="en-US" sz="1658" dirty="0"/>
          </a:p>
        </p:txBody>
      </p:sp>
      <p:sp>
        <p:nvSpPr>
          <p:cNvPr id="7" name="Text 3"/>
          <p:cNvSpPr/>
          <p:nvPr/>
        </p:nvSpPr>
        <p:spPr>
          <a:xfrm>
            <a:off x="1399481" y="4415830"/>
            <a:ext cx="2906316"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Stay updated with GDPR, CCPA, and other privacy laws.</a:t>
            </a:r>
            <a:endParaRPr lang="en-US" sz="1327" dirty="0"/>
          </a:p>
        </p:txBody>
      </p:sp>
      <p:pic>
        <p:nvPicPr>
          <p:cNvPr id="8" name="Image 2" descr="preencoded.png"/>
          <p:cNvPicPr>
            <a:picLocks noChangeAspect="1"/>
          </p:cNvPicPr>
          <p:nvPr/>
        </p:nvPicPr>
        <p:blipFill>
          <a:blip r:embed="rId5"/>
          <a:stretch>
            <a:fillRect/>
          </a:stretch>
        </p:blipFill>
        <p:spPr>
          <a:xfrm>
            <a:off x="4474269" y="3124795"/>
            <a:ext cx="3243362" cy="673993"/>
          </a:xfrm>
          <a:prstGeom prst="rect">
            <a:avLst/>
          </a:prstGeom>
        </p:spPr>
      </p:pic>
      <p:sp>
        <p:nvSpPr>
          <p:cNvPr id="9" name="Text 4"/>
          <p:cNvSpPr/>
          <p:nvPr/>
        </p:nvSpPr>
        <p:spPr>
          <a:xfrm>
            <a:off x="4642744" y="4051499"/>
            <a:ext cx="2656383"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Legal Compliance Training</a:t>
            </a:r>
            <a:endParaRPr lang="en-US" sz="1658" dirty="0"/>
          </a:p>
        </p:txBody>
      </p:sp>
      <p:sp>
        <p:nvSpPr>
          <p:cNvPr id="10" name="Text 5"/>
          <p:cNvSpPr/>
          <p:nvPr/>
        </p:nvSpPr>
        <p:spPr>
          <a:xfrm>
            <a:off x="4642743" y="4415830"/>
            <a:ext cx="2906415"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Train staff on legal requirements to ensure adherence.</a:t>
            </a:r>
            <a:endParaRPr lang="en-US" sz="1327" dirty="0"/>
          </a:p>
        </p:txBody>
      </p:sp>
      <p:pic>
        <p:nvPicPr>
          <p:cNvPr id="11" name="Image 3" descr="preencoded.png"/>
          <p:cNvPicPr>
            <a:picLocks noChangeAspect="1"/>
          </p:cNvPicPr>
          <p:nvPr/>
        </p:nvPicPr>
        <p:blipFill>
          <a:blip r:embed="rId6"/>
          <a:stretch>
            <a:fillRect/>
          </a:stretch>
        </p:blipFill>
        <p:spPr>
          <a:xfrm>
            <a:off x="7717632" y="3124795"/>
            <a:ext cx="3243362" cy="673993"/>
          </a:xfrm>
          <a:prstGeom prst="rect">
            <a:avLst/>
          </a:prstGeom>
        </p:spPr>
      </p:pic>
      <p:sp>
        <p:nvSpPr>
          <p:cNvPr id="12" name="Text 6"/>
          <p:cNvSpPr/>
          <p:nvPr/>
        </p:nvSpPr>
        <p:spPr>
          <a:xfrm>
            <a:off x="7886105" y="4051499"/>
            <a:ext cx="2280742"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Regular Privacy Audits</a:t>
            </a:r>
            <a:endParaRPr lang="en-US" sz="1658" dirty="0"/>
          </a:p>
        </p:txBody>
      </p:sp>
      <p:sp>
        <p:nvSpPr>
          <p:cNvPr id="13" name="Text 7"/>
          <p:cNvSpPr/>
          <p:nvPr/>
        </p:nvSpPr>
        <p:spPr>
          <a:xfrm>
            <a:off x="7886105" y="4415830"/>
            <a:ext cx="2906415"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Conduct audits to maintain data privacy and legal compliance.</a:t>
            </a:r>
            <a:endParaRPr lang="en-US" sz="1327" dirty="0"/>
          </a:p>
        </p:txBody>
      </p:sp>
    </p:spTree>
    <p:extLst>
      <p:ext uri="{BB962C8B-B14F-4D97-AF65-F5344CB8AC3E}">
        <p14:creationId xmlns:p14="http://schemas.microsoft.com/office/powerpoint/2010/main" val="20044585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599182" y="337046"/>
            <a:ext cx="2748359" cy="6183908"/>
          </a:xfrm>
          <a:prstGeom prst="rect">
            <a:avLst/>
          </a:prstGeom>
        </p:spPr>
      </p:pic>
      <p:sp>
        <p:nvSpPr>
          <p:cNvPr id="5" name="Text 1"/>
          <p:cNvSpPr/>
          <p:nvPr/>
        </p:nvSpPr>
        <p:spPr>
          <a:xfrm>
            <a:off x="3979367" y="1332707"/>
            <a:ext cx="6981528"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Training and Awareness Programs for IDS Users</a:t>
            </a:r>
            <a:endParaRPr lang="en-US" sz="3317" dirty="0"/>
          </a:p>
        </p:txBody>
      </p:sp>
      <p:sp>
        <p:nvSpPr>
          <p:cNvPr id="6" name="Shape 2"/>
          <p:cNvSpPr/>
          <p:nvPr/>
        </p:nvSpPr>
        <p:spPr>
          <a:xfrm>
            <a:off x="3979367" y="2822277"/>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7" name="Text 3"/>
          <p:cNvSpPr/>
          <p:nvPr/>
        </p:nvSpPr>
        <p:spPr>
          <a:xfrm>
            <a:off x="4422577" y="2828032"/>
            <a:ext cx="2586832"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Regular Training Sessions</a:t>
            </a:r>
            <a:endParaRPr lang="en-US" sz="1658" dirty="0"/>
          </a:p>
        </p:txBody>
      </p:sp>
      <p:sp>
        <p:nvSpPr>
          <p:cNvPr id="8" name="Text 4"/>
          <p:cNvSpPr/>
          <p:nvPr/>
        </p:nvSpPr>
        <p:spPr>
          <a:xfrm>
            <a:off x="4422577" y="3192364"/>
            <a:ext cx="2963367"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Interactive workshops to educate users on identifying and responding to potential threats.</a:t>
            </a:r>
            <a:endParaRPr lang="en-US" sz="1327" dirty="0"/>
          </a:p>
        </p:txBody>
      </p:sp>
      <p:sp>
        <p:nvSpPr>
          <p:cNvPr id="9" name="Shape 5"/>
          <p:cNvSpPr/>
          <p:nvPr/>
        </p:nvSpPr>
        <p:spPr>
          <a:xfrm>
            <a:off x="7554417" y="2822277"/>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10" name="Text 6"/>
          <p:cNvSpPr/>
          <p:nvPr/>
        </p:nvSpPr>
        <p:spPr>
          <a:xfrm>
            <a:off x="7997627" y="2828032"/>
            <a:ext cx="2963367" cy="526455"/>
          </a:xfrm>
          <a:prstGeom prst="rect">
            <a:avLst/>
          </a:prstGeom>
          <a:noFill/>
          <a:ln/>
        </p:spPr>
        <p:txBody>
          <a:bodyPr wrap="squar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Social Engineering Awareness</a:t>
            </a:r>
            <a:endParaRPr lang="en-US" sz="1658" dirty="0"/>
          </a:p>
        </p:txBody>
      </p:sp>
      <p:sp>
        <p:nvSpPr>
          <p:cNvPr id="11" name="Text 7"/>
          <p:cNvSpPr/>
          <p:nvPr/>
        </p:nvSpPr>
        <p:spPr>
          <a:xfrm>
            <a:off x="7997627" y="3455591"/>
            <a:ext cx="2963367"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Training to recognize and respond to social engineering tactics used by attackers.</a:t>
            </a:r>
            <a:endParaRPr lang="en-US" sz="1327" dirty="0"/>
          </a:p>
        </p:txBody>
      </p:sp>
      <p:sp>
        <p:nvSpPr>
          <p:cNvPr id="12" name="Shape 8"/>
          <p:cNvSpPr/>
          <p:nvPr/>
        </p:nvSpPr>
        <p:spPr>
          <a:xfrm>
            <a:off x="3979367" y="4616252"/>
            <a:ext cx="274737" cy="274737"/>
          </a:xfrm>
          <a:prstGeom prst="roundRect">
            <a:avLst>
              <a:gd name="adj" fmla="val 25719"/>
            </a:avLst>
          </a:prstGeom>
          <a:solidFill>
            <a:srgbClr val="D2D9F9"/>
          </a:solidFill>
          <a:ln w="7620">
            <a:solidFill>
              <a:srgbClr val="B8BFDF"/>
            </a:solidFill>
            <a:prstDash val="solid"/>
          </a:ln>
        </p:spPr>
        <p:txBody>
          <a:bodyPr/>
          <a:lstStyle/>
          <a:p>
            <a:endParaRPr lang="en-US" sz="1500"/>
          </a:p>
        </p:txBody>
      </p:sp>
      <p:sp>
        <p:nvSpPr>
          <p:cNvPr id="13" name="Text 9"/>
          <p:cNvSpPr/>
          <p:nvPr/>
        </p:nvSpPr>
        <p:spPr>
          <a:xfrm>
            <a:off x="4422577" y="4622007"/>
            <a:ext cx="2731294"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Simulated Attack Scenarios</a:t>
            </a:r>
            <a:endParaRPr lang="en-US" sz="1658" dirty="0"/>
          </a:p>
        </p:txBody>
      </p:sp>
      <p:sp>
        <p:nvSpPr>
          <p:cNvPr id="14" name="Text 10"/>
          <p:cNvSpPr/>
          <p:nvPr/>
        </p:nvSpPr>
        <p:spPr>
          <a:xfrm>
            <a:off x="4422577" y="4986337"/>
            <a:ext cx="6538318"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Realistic simulations to train users in handling actual intrusion attempts effectively.</a:t>
            </a:r>
            <a:endParaRPr lang="en-US" sz="1327" dirty="0"/>
          </a:p>
        </p:txBody>
      </p:sp>
    </p:spTree>
    <p:extLst>
      <p:ext uri="{BB962C8B-B14F-4D97-AF65-F5344CB8AC3E}">
        <p14:creationId xmlns:p14="http://schemas.microsoft.com/office/powerpoint/2010/main" val="480922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599182" y="337046"/>
            <a:ext cx="2748359" cy="6183908"/>
          </a:xfrm>
          <a:prstGeom prst="rect">
            <a:avLst/>
          </a:prstGeom>
        </p:spPr>
      </p:pic>
      <p:sp>
        <p:nvSpPr>
          <p:cNvPr id="5" name="Text 1"/>
          <p:cNvSpPr/>
          <p:nvPr/>
        </p:nvSpPr>
        <p:spPr>
          <a:xfrm>
            <a:off x="3979367" y="881956"/>
            <a:ext cx="6981528"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Continuous Monitoring and Updating of IDS Rules</a:t>
            </a:r>
            <a:endParaRPr lang="en-US" sz="3317" dirty="0"/>
          </a:p>
        </p:txBody>
      </p:sp>
      <p:sp>
        <p:nvSpPr>
          <p:cNvPr id="6" name="Shape 2"/>
          <p:cNvSpPr/>
          <p:nvPr/>
        </p:nvSpPr>
        <p:spPr>
          <a:xfrm>
            <a:off x="4215308" y="2187773"/>
            <a:ext cx="33635" cy="3788172"/>
          </a:xfrm>
          <a:prstGeom prst="roundRect">
            <a:avLst>
              <a:gd name="adj" fmla="val 225445"/>
            </a:avLst>
          </a:prstGeom>
          <a:solidFill>
            <a:srgbClr val="B8BFDF"/>
          </a:solidFill>
          <a:ln/>
        </p:spPr>
        <p:txBody>
          <a:bodyPr/>
          <a:lstStyle/>
          <a:p>
            <a:endParaRPr lang="en-US" sz="1500"/>
          </a:p>
        </p:txBody>
      </p:sp>
      <p:sp>
        <p:nvSpPr>
          <p:cNvPr id="7" name="Shape 3"/>
          <p:cNvSpPr/>
          <p:nvPr/>
        </p:nvSpPr>
        <p:spPr>
          <a:xfrm>
            <a:off x="4408686" y="2492028"/>
            <a:ext cx="589757" cy="33635"/>
          </a:xfrm>
          <a:prstGeom prst="roundRect">
            <a:avLst>
              <a:gd name="adj" fmla="val 225445"/>
            </a:avLst>
          </a:prstGeom>
          <a:solidFill>
            <a:srgbClr val="B8BFDF"/>
          </a:solidFill>
          <a:ln/>
        </p:spPr>
        <p:txBody>
          <a:bodyPr/>
          <a:lstStyle/>
          <a:p>
            <a:endParaRPr lang="en-US" sz="1500"/>
          </a:p>
        </p:txBody>
      </p:sp>
      <p:sp>
        <p:nvSpPr>
          <p:cNvPr id="8" name="Shape 4"/>
          <p:cNvSpPr/>
          <p:nvPr/>
        </p:nvSpPr>
        <p:spPr>
          <a:xfrm>
            <a:off x="4055468" y="2332336"/>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9" name="Text 5"/>
          <p:cNvSpPr/>
          <p:nvPr/>
        </p:nvSpPr>
        <p:spPr>
          <a:xfrm>
            <a:off x="4197251" y="2361704"/>
            <a:ext cx="69652"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1</a:t>
            </a:r>
            <a:endParaRPr lang="en-US" sz="1854" dirty="0"/>
          </a:p>
        </p:txBody>
      </p:sp>
      <p:sp>
        <p:nvSpPr>
          <p:cNvPr id="10" name="Text 6"/>
          <p:cNvSpPr/>
          <p:nvPr/>
        </p:nvSpPr>
        <p:spPr>
          <a:xfrm>
            <a:off x="5158780" y="2356247"/>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Regular Monitoring</a:t>
            </a:r>
            <a:endParaRPr lang="en-US" sz="1658" dirty="0"/>
          </a:p>
        </p:txBody>
      </p:sp>
      <p:sp>
        <p:nvSpPr>
          <p:cNvPr id="11" name="Text 7"/>
          <p:cNvSpPr/>
          <p:nvPr/>
        </p:nvSpPr>
        <p:spPr>
          <a:xfrm>
            <a:off x="5158781" y="2720579"/>
            <a:ext cx="5802114" cy="269478"/>
          </a:xfrm>
          <a:prstGeom prst="rect">
            <a:avLst/>
          </a:prstGeom>
          <a:noFill/>
          <a:ln/>
        </p:spPr>
        <p:txBody>
          <a:bodyPr wrap="non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Constantly monitor network traffic and IDS alerts for potential threats.</a:t>
            </a:r>
            <a:endParaRPr lang="en-US" sz="1327" dirty="0"/>
          </a:p>
        </p:txBody>
      </p:sp>
      <p:sp>
        <p:nvSpPr>
          <p:cNvPr id="12" name="Shape 8"/>
          <p:cNvSpPr/>
          <p:nvPr/>
        </p:nvSpPr>
        <p:spPr>
          <a:xfrm>
            <a:off x="4408686" y="3631258"/>
            <a:ext cx="589757" cy="33635"/>
          </a:xfrm>
          <a:prstGeom prst="roundRect">
            <a:avLst>
              <a:gd name="adj" fmla="val 225445"/>
            </a:avLst>
          </a:prstGeom>
          <a:solidFill>
            <a:srgbClr val="B8BFDF"/>
          </a:solidFill>
          <a:ln/>
        </p:spPr>
        <p:txBody>
          <a:bodyPr/>
          <a:lstStyle/>
          <a:p>
            <a:endParaRPr lang="en-US" sz="1500"/>
          </a:p>
        </p:txBody>
      </p:sp>
      <p:sp>
        <p:nvSpPr>
          <p:cNvPr id="13" name="Shape 9"/>
          <p:cNvSpPr/>
          <p:nvPr/>
        </p:nvSpPr>
        <p:spPr>
          <a:xfrm>
            <a:off x="4055468" y="3471566"/>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14" name="Text 10"/>
          <p:cNvSpPr/>
          <p:nvPr/>
        </p:nvSpPr>
        <p:spPr>
          <a:xfrm>
            <a:off x="4170660" y="3500933"/>
            <a:ext cx="122833"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2</a:t>
            </a:r>
            <a:endParaRPr lang="en-US" sz="1854" dirty="0"/>
          </a:p>
        </p:txBody>
      </p:sp>
      <p:sp>
        <p:nvSpPr>
          <p:cNvPr id="15" name="Text 11"/>
          <p:cNvSpPr/>
          <p:nvPr/>
        </p:nvSpPr>
        <p:spPr>
          <a:xfrm>
            <a:off x="5158780" y="3495477"/>
            <a:ext cx="210631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Rule Updates</a:t>
            </a:r>
            <a:endParaRPr lang="en-US" sz="1658" dirty="0"/>
          </a:p>
        </p:txBody>
      </p:sp>
      <p:sp>
        <p:nvSpPr>
          <p:cNvPr id="16" name="Text 12"/>
          <p:cNvSpPr/>
          <p:nvPr/>
        </p:nvSpPr>
        <p:spPr>
          <a:xfrm>
            <a:off x="5158781" y="3859807"/>
            <a:ext cx="5802114"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Regularly update IDS rules to incorporate new threat intelligence and attack patterns.</a:t>
            </a:r>
            <a:endParaRPr lang="en-US" sz="1327" dirty="0"/>
          </a:p>
        </p:txBody>
      </p:sp>
      <p:sp>
        <p:nvSpPr>
          <p:cNvPr id="17" name="Shape 13"/>
          <p:cNvSpPr/>
          <p:nvPr/>
        </p:nvSpPr>
        <p:spPr>
          <a:xfrm>
            <a:off x="4408686" y="5039965"/>
            <a:ext cx="589757" cy="33635"/>
          </a:xfrm>
          <a:prstGeom prst="roundRect">
            <a:avLst>
              <a:gd name="adj" fmla="val 225445"/>
            </a:avLst>
          </a:prstGeom>
          <a:solidFill>
            <a:srgbClr val="B8BFDF"/>
          </a:solidFill>
          <a:ln/>
        </p:spPr>
        <p:txBody>
          <a:bodyPr/>
          <a:lstStyle/>
          <a:p>
            <a:endParaRPr lang="en-US" sz="1500"/>
          </a:p>
        </p:txBody>
      </p:sp>
      <p:sp>
        <p:nvSpPr>
          <p:cNvPr id="18" name="Shape 14"/>
          <p:cNvSpPr/>
          <p:nvPr/>
        </p:nvSpPr>
        <p:spPr>
          <a:xfrm>
            <a:off x="4055468" y="4880273"/>
            <a:ext cx="353218" cy="353219"/>
          </a:xfrm>
          <a:prstGeom prst="roundRect">
            <a:avLst>
              <a:gd name="adj" fmla="val 20004"/>
            </a:avLst>
          </a:prstGeom>
          <a:solidFill>
            <a:srgbClr val="D2D9F9"/>
          </a:solidFill>
          <a:ln w="7620">
            <a:solidFill>
              <a:srgbClr val="B8BFDF"/>
            </a:solidFill>
            <a:prstDash val="solid"/>
          </a:ln>
        </p:spPr>
        <p:txBody>
          <a:bodyPr/>
          <a:lstStyle/>
          <a:p>
            <a:endParaRPr lang="en-US" sz="1500"/>
          </a:p>
        </p:txBody>
      </p:sp>
      <p:sp>
        <p:nvSpPr>
          <p:cNvPr id="19" name="Text 15"/>
          <p:cNvSpPr/>
          <p:nvPr/>
        </p:nvSpPr>
        <p:spPr>
          <a:xfrm>
            <a:off x="4165898" y="4909642"/>
            <a:ext cx="132258" cy="294382"/>
          </a:xfrm>
          <a:prstGeom prst="rect">
            <a:avLst/>
          </a:prstGeom>
          <a:noFill/>
          <a:ln/>
        </p:spPr>
        <p:txBody>
          <a:bodyPr wrap="none" rtlCol="0" anchor="t"/>
          <a:lstStyle/>
          <a:p>
            <a:pPr algn="ctr">
              <a:lnSpc>
                <a:spcPts val="2318"/>
              </a:lnSpc>
            </a:pPr>
            <a:r>
              <a:rPr lang="en-US" sz="1854" dirty="0">
                <a:solidFill>
                  <a:srgbClr val="404155"/>
                </a:solidFill>
                <a:latin typeface="Corben" pitchFamily="34" charset="0"/>
                <a:ea typeface="Corben" pitchFamily="34" charset="-122"/>
                <a:cs typeface="Corben" pitchFamily="34" charset="-120"/>
              </a:rPr>
              <a:t>3</a:t>
            </a:r>
            <a:endParaRPr lang="en-US" sz="1854" dirty="0"/>
          </a:p>
        </p:txBody>
      </p:sp>
      <p:sp>
        <p:nvSpPr>
          <p:cNvPr id="20" name="Text 16"/>
          <p:cNvSpPr/>
          <p:nvPr/>
        </p:nvSpPr>
        <p:spPr>
          <a:xfrm>
            <a:off x="5158780" y="4904184"/>
            <a:ext cx="2164656"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Response Mechanism</a:t>
            </a:r>
            <a:endParaRPr lang="en-US" sz="1658" dirty="0"/>
          </a:p>
        </p:txBody>
      </p:sp>
      <p:sp>
        <p:nvSpPr>
          <p:cNvPr id="21" name="Text 17"/>
          <p:cNvSpPr/>
          <p:nvPr/>
        </p:nvSpPr>
        <p:spPr>
          <a:xfrm>
            <a:off x="5158781" y="5268516"/>
            <a:ext cx="5802114" cy="538957"/>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Implement a robust response mechanism for immediate action based on monitoring results.</a:t>
            </a:r>
            <a:endParaRPr lang="en-US" sz="1327" dirty="0"/>
          </a:p>
        </p:txBody>
      </p:sp>
    </p:spTree>
    <p:extLst>
      <p:ext uri="{BB962C8B-B14F-4D97-AF65-F5344CB8AC3E}">
        <p14:creationId xmlns:p14="http://schemas.microsoft.com/office/powerpoint/2010/main" val="3102168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1384300"/>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Collaboration and Information Sharing Among IDS Users</a:t>
            </a:r>
            <a:endParaRPr lang="en-US" sz="3317" dirty="0"/>
          </a:p>
        </p:txBody>
      </p:sp>
      <p:sp>
        <p:nvSpPr>
          <p:cNvPr id="5" name="Text 2"/>
          <p:cNvSpPr/>
          <p:nvPr/>
        </p:nvSpPr>
        <p:spPr>
          <a:xfrm>
            <a:off x="1231007" y="2858592"/>
            <a:ext cx="2106315" cy="263228"/>
          </a:xfrm>
          <a:prstGeom prst="rect">
            <a:avLst/>
          </a:prstGeom>
          <a:noFill/>
          <a:ln/>
        </p:spPr>
        <p:txBody>
          <a:bodyPr wrap="none" rtlCol="0" anchor="t"/>
          <a:lstStyle/>
          <a:p>
            <a:pPr>
              <a:lnSpc>
                <a:spcPts val="2073"/>
              </a:lnSpc>
            </a:pPr>
            <a:r>
              <a:rPr lang="en-US" sz="1658" dirty="0">
                <a:solidFill>
                  <a:srgbClr val="1B1B27"/>
                </a:solidFill>
                <a:latin typeface="Corben" pitchFamily="34" charset="0"/>
                <a:ea typeface="Corben" pitchFamily="34" charset="-122"/>
                <a:cs typeface="Corben" pitchFamily="34" charset="-120"/>
              </a:rPr>
              <a:t>Community Forums</a:t>
            </a:r>
            <a:endParaRPr lang="en-US" sz="1658" dirty="0"/>
          </a:p>
        </p:txBody>
      </p:sp>
      <p:sp>
        <p:nvSpPr>
          <p:cNvPr id="6" name="Text 3"/>
          <p:cNvSpPr/>
          <p:nvPr/>
        </p:nvSpPr>
        <p:spPr>
          <a:xfrm>
            <a:off x="1231007" y="3290293"/>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Active online forums for IDS users to share insights, troubleshoot issues, and discuss best practices.</a:t>
            </a:r>
            <a:endParaRPr lang="en-US" sz="1327" dirty="0"/>
          </a:p>
        </p:txBody>
      </p:sp>
      <p:sp>
        <p:nvSpPr>
          <p:cNvPr id="7" name="Text 4"/>
          <p:cNvSpPr/>
          <p:nvPr/>
        </p:nvSpPr>
        <p:spPr>
          <a:xfrm>
            <a:off x="1231007" y="4250333"/>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These platforms facilitate collaboration and knowledge exchange in the IDS community.</a:t>
            </a:r>
            <a:endParaRPr lang="en-US" sz="1327" dirty="0"/>
          </a:p>
        </p:txBody>
      </p:sp>
      <p:sp>
        <p:nvSpPr>
          <p:cNvPr id="8" name="Text 5"/>
          <p:cNvSpPr/>
          <p:nvPr/>
        </p:nvSpPr>
        <p:spPr>
          <a:xfrm>
            <a:off x="4617244" y="2858592"/>
            <a:ext cx="2657673" cy="263228"/>
          </a:xfrm>
          <a:prstGeom prst="rect">
            <a:avLst/>
          </a:prstGeom>
          <a:noFill/>
          <a:ln/>
        </p:spPr>
        <p:txBody>
          <a:bodyPr wrap="none" rtlCol="0" anchor="t"/>
          <a:lstStyle/>
          <a:p>
            <a:pPr>
              <a:lnSpc>
                <a:spcPts val="2073"/>
              </a:lnSpc>
            </a:pPr>
            <a:r>
              <a:rPr lang="en-US" sz="1658" dirty="0">
                <a:solidFill>
                  <a:srgbClr val="1B1B27"/>
                </a:solidFill>
                <a:latin typeface="Corben" pitchFamily="34" charset="0"/>
                <a:ea typeface="Corben" pitchFamily="34" charset="-122"/>
                <a:cs typeface="Corben" pitchFamily="34" charset="-120"/>
              </a:rPr>
              <a:t>Threat Intelligence Sharing</a:t>
            </a:r>
            <a:endParaRPr lang="en-US" sz="1658" dirty="0"/>
          </a:p>
        </p:txBody>
      </p:sp>
      <p:sp>
        <p:nvSpPr>
          <p:cNvPr id="9" name="Text 6"/>
          <p:cNvSpPr/>
          <p:nvPr/>
        </p:nvSpPr>
        <p:spPr>
          <a:xfrm>
            <a:off x="4617244" y="3290293"/>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Established protocols for sharing threat intelligence among different IDS deployments.</a:t>
            </a:r>
            <a:endParaRPr lang="en-US" sz="1327" dirty="0"/>
          </a:p>
        </p:txBody>
      </p:sp>
      <p:sp>
        <p:nvSpPr>
          <p:cNvPr id="10" name="Text 7"/>
          <p:cNvSpPr/>
          <p:nvPr/>
        </p:nvSpPr>
        <p:spPr>
          <a:xfrm>
            <a:off x="4617244" y="4250333"/>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This helps in identifying and responding to emerging threats collectively.</a:t>
            </a:r>
            <a:endParaRPr lang="en-US" sz="1327" dirty="0"/>
          </a:p>
        </p:txBody>
      </p:sp>
      <p:sp>
        <p:nvSpPr>
          <p:cNvPr id="11" name="Text 8"/>
          <p:cNvSpPr/>
          <p:nvPr/>
        </p:nvSpPr>
        <p:spPr>
          <a:xfrm>
            <a:off x="8003481" y="2858592"/>
            <a:ext cx="2968923" cy="526455"/>
          </a:xfrm>
          <a:prstGeom prst="rect">
            <a:avLst/>
          </a:prstGeom>
          <a:noFill/>
          <a:ln/>
        </p:spPr>
        <p:txBody>
          <a:bodyPr wrap="square" rtlCol="0" anchor="t"/>
          <a:lstStyle/>
          <a:p>
            <a:pPr>
              <a:lnSpc>
                <a:spcPts val="2073"/>
              </a:lnSpc>
            </a:pPr>
            <a:r>
              <a:rPr lang="en-US" sz="1658" dirty="0">
                <a:solidFill>
                  <a:srgbClr val="1B1B27"/>
                </a:solidFill>
                <a:latin typeface="Corben" pitchFamily="34" charset="0"/>
                <a:ea typeface="Corben" pitchFamily="34" charset="-122"/>
                <a:cs typeface="Corben" pitchFamily="34" charset="-120"/>
              </a:rPr>
              <a:t>Collaborative Research Projects</a:t>
            </a:r>
            <a:endParaRPr lang="en-US" sz="1658" dirty="0"/>
          </a:p>
        </p:txBody>
      </p:sp>
      <p:sp>
        <p:nvSpPr>
          <p:cNvPr id="12" name="Text 9"/>
          <p:cNvSpPr/>
          <p:nvPr/>
        </p:nvSpPr>
        <p:spPr>
          <a:xfrm>
            <a:off x="8003481" y="3553520"/>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Participation in research initiatives to develop innovative solutions and techniques for IDS.</a:t>
            </a:r>
            <a:endParaRPr lang="en-US" sz="1327" dirty="0"/>
          </a:p>
        </p:txBody>
      </p:sp>
      <p:sp>
        <p:nvSpPr>
          <p:cNvPr id="13" name="Text 10"/>
          <p:cNvSpPr/>
          <p:nvPr/>
        </p:nvSpPr>
        <p:spPr>
          <a:xfrm>
            <a:off x="8003481" y="4513561"/>
            <a:ext cx="2968923" cy="808434"/>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Cross-institutional collaboration fosters advancements in intrusion detection.</a:t>
            </a:r>
            <a:endParaRPr lang="en-US" sz="1327" dirty="0"/>
          </a:p>
        </p:txBody>
      </p:sp>
    </p:spTree>
    <p:extLst>
      <p:ext uri="{BB962C8B-B14F-4D97-AF65-F5344CB8AC3E}">
        <p14:creationId xmlns:p14="http://schemas.microsoft.com/office/powerpoint/2010/main" val="4707833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sp>
        <p:nvSpPr>
          <p:cNvPr id="4" name="Text 1"/>
          <p:cNvSpPr/>
          <p:nvPr/>
        </p:nvSpPr>
        <p:spPr>
          <a:xfrm>
            <a:off x="1231007" y="957362"/>
            <a:ext cx="9729986" cy="1053108"/>
          </a:xfrm>
          <a:prstGeom prst="rect">
            <a:avLst/>
          </a:prstGeom>
          <a:noFill/>
          <a:ln/>
        </p:spPr>
        <p:txBody>
          <a:bodyPr wrap="square" rtlCol="0" anchor="t"/>
          <a:lstStyle/>
          <a:p>
            <a:pPr>
              <a:lnSpc>
                <a:spcPts val="4147"/>
              </a:lnSpc>
            </a:pPr>
            <a:r>
              <a:rPr lang="en-US" sz="3317" dirty="0">
                <a:solidFill>
                  <a:srgbClr val="1B1B27"/>
                </a:solidFill>
                <a:latin typeface="Corben" pitchFamily="34" charset="0"/>
                <a:ea typeface="Corben" pitchFamily="34" charset="-122"/>
                <a:cs typeface="Corben" pitchFamily="34" charset="-120"/>
              </a:rPr>
              <a:t>Case studies and success stories in IDS deployment</a:t>
            </a:r>
            <a:endParaRPr lang="en-US" sz="3317" dirty="0"/>
          </a:p>
        </p:txBody>
      </p:sp>
      <p:pic>
        <p:nvPicPr>
          <p:cNvPr id="5" name="Image 1" descr="preencoded.png"/>
          <p:cNvPicPr>
            <a:picLocks noChangeAspect="1"/>
          </p:cNvPicPr>
          <p:nvPr/>
        </p:nvPicPr>
        <p:blipFill>
          <a:blip r:embed="rId4"/>
          <a:stretch>
            <a:fillRect/>
          </a:stretch>
        </p:blipFill>
        <p:spPr>
          <a:xfrm>
            <a:off x="1231007" y="2347417"/>
            <a:ext cx="3074789" cy="1900337"/>
          </a:xfrm>
          <a:prstGeom prst="rect">
            <a:avLst/>
          </a:prstGeom>
        </p:spPr>
      </p:pic>
      <p:sp>
        <p:nvSpPr>
          <p:cNvPr id="6" name="Text 2"/>
          <p:cNvSpPr/>
          <p:nvPr/>
        </p:nvSpPr>
        <p:spPr>
          <a:xfrm>
            <a:off x="1231007" y="4458295"/>
            <a:ext cx="2928838"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Effective IDS Implementation</a:t>
            </a:r>
            <a:endParaRPr lang="en-US" sz="1658" dirty="0"/>
          </a:p>
        </p:txBody>
      </p:sp>
      <p:sp>
        <p:nvSpPr>
          <p:cNvPr id="7" name="Text 3"/>
          <p:cNvSpPr/>
          <p:nvPr/>
        </p:nvSpPr>
        <p:spPr>
          <a:xfrm>
            <a:off x="1231007" y="4822627"/>
            <a:ext cx="3074789" cy="1077913"/>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An IDS successfully detects and prevents cyber threats, ensuring secure network operations and boosting IT team confidence.</a:t>
            </a:r>
            <a:endParaRPr lang="en-US" sz="1327" dirty="0"/>
          </a:p>
        </p:txBody>
      </p:sp>
      <p:pic>
        <p:nvPicPr>
          <p:cNvPr id="8" name="Image 2" descr="preencoded.png"/>
          <p:cNvPicPr>
            <a:picLocks noChangeAspect="1"/>
          </p:cNvPicPr>
          <p:nvPr/>
        </p:nvPicPr>
        <p:blipFill>
          <a:blip r:embed="rId5"/>
          <a:stretch>
            <a:fillRect/>
          </a:stretch>
        </p:blipFill>
        <p:spPr>
          <a:xfrm>
            <a:off x="4558506" y="2347417"/>
            <a:ext cx="3074888" cy="1900337"/>
          </a:xfrm>
          <a:prstGeom prst="rect">
            <a:avLst/>
          </a:prstGeom>
        </p:spPr>
      </p:pic>
      <p:sp>
        <p:nvSpPr>
          <p:cNvPr id="9" name="Text 4"/>
          <p:cNvSpPr/>
          <p:nvPr/>
        </p:nvSpPr>
        <p:spPr>
          <a:xfrm>
            <a:off x="4558506" y="4458295"/>
            <a:ext cx="2698254"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Reduction in Cyber Attacks</a:t>
            </a:r>
            <a:endParaRPr lang="en-US" sz="1658" dirty="0"/>
          </a:p>
        </p:txBody>
      </p:sp>
      <p:sp>
        <p:nvSpPr>
          <p:cNvPr id="10" name="Text 5"/>
          <p:cNvSpPr/>
          <p:nvPr/>
        </p:nvSpPr>
        <p:spPr>
          <a:xfrm>
            <a:off x="4558506" y="4822627"/>
            <a:ext cx="3074888" cy="1077913"/>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IDS deployment leads to a decrease in successful cyber attacks, enhancing overall network security and resilience.</a:t>
            </a:r>
            <a:endParaRPr lang="en-US" sz="1327" dirty="0"/>
          </a:p>
        </p:txBody>
      </p:sp>
      <p:pic>
        <p:nvPicPr>
          <p:cNvPr id="11" name="Image 3" descr="preencoded.png"/>
          <p:cNvPicPr>
            <a:picLocks noChangeAspect="1"/>
          </p:cNvPicPr>
          <p:nvPr/>
        </p:nvPicPr>
        <p:blipFill>
          <a:blip r:embed="rId6"/>
          <a:stretch>
            <a:fillRect/>
          </a:stretch>
        </p:blipFill>
        <p:spPr>
          <a:xfrm>
            <a:off x="7886105" y="2347417"/>
            <a:ext cx="3074888" cy="1900337"/>
          </a:xfrm>
          <a:prstGeom prst="rect">
            <a:avLst/>
          </a:prstGeom>
        </p:spPr>
      </p:pic>
      <p:sp>
        <p:nvSpPr>
          <p:cNvPr id="12" name="Text 6"/>
          <p:cNvSpPr/>
          <p:nvPr/>
        </p:nvSpPr>
        <p:spPr>
          <a:xfrm>
            <a:off x="7886105" y="4458295"/>
            <a:ext cx="2446635" cy="263228"/>
          </a:xfrm>
          <a:prstGeom prst="rect">
            <a:avLst/>
          </a:prstGeom>
          <a:noFill/>
          <a:ln/>
        </p:spPr>
        <p:txBody>
          <a:bodyPr wrap="none" rtlCol="0" anchor="t"/>
          <a:lstStyle/>
          <a:p>
            <a:pPr>
              <a:lnSpc>
                <a:spcPts val="2073"/>
              </a:lnSpc>
            </a:pPr>
            <a:r>
              <a:rPr lang="en-US" sz="1658" dirty="0">
                <a:solidFill>
                  <a:srgbClr val="404155"/>
                </a:solidFill>
                <a:latin typeface="Corben" pitchFamily="34" charset="0"/>
                <a:ea typeface="Corben" pitchFamily="34" charset="-122"/>
                <a:cs typeface="Corben" pitchFamily="34" charset="-120"/>
              </a:rPr>
              <a:t>Efficient Threat Analysis</a:t>
            </a:r>
            <a:endParaRPr lang="en-US" sz="1658" dirty="0"/>
          </a:p>
        </p:txBody>
      </p:sp>
      <p:sp>
        <p:nvSpPr>
          <p:cNvPr id="13" name="Text 7"/>
          <p:cNvSpPr/>
          <p:nvPr/>
        </p:nvSpPr>
        <p:spPr>
          <a:xfrm>
            <a:off x="7886105" y="4822627"/>
            <a:ext cx="3074888" cy="1077913"/>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IDS facilitates quick detection and analysis of threats, enabling rapid incident response and minimizing potential damage.</a:t>
            </a:r>
            <a:endParaRPr lang="en-US" sz="1327" dirty="0"/>
          </a:p>
        </p:txBody>
      </p:sp>
    </p:spTree>
    <p:extLst>
      <p:ext uri="{BB962C8B-B14F-4D97-AF65-F5344CB8AC3E}">
        <p14:creationId xmlns:p14="http://schemas.microsoft.com/office/powerpoint/2010/main" val="76140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599182" y="337046"/>
            <a:ext cx="10993636" cy="6183908"/>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sz="1500"/>
          </a:p>
        </p:txBody>
      </p:sp>
      <p:pic>
        <p:nvPicPr>
          <p:cNvPr id="4" name="Image 1" descr="preencoded.png"/>
          <p:cNvPicPr>
            <a:picLocks noChangeAspect="1"/>
          </p:cNvPicPr>
          <p:nvPr/>
        </p:nvPicPr>
        <p:blipFill>
          <a:blip r:embed="rId4"/>
          <a:stretch>
            <a:fillRect/>
          </a:stretch>
        </p:blipFill>
        <p:spPr>
          <a:xfrm>
            <a:off x="7470181" y="337046"/>
            <a:ext cx="4122539" cy="6183908"/>
          </a:xfrm>
          <a:prstGeom prst="rect">
            <a:avLst/>
          </a:prstGeom>
        </p:spPr>
      </p:pic>
      <p:sp>
        <p:nvSpPr>
          <p:cNvPr id="5" name="Text 1"/>
          <p:cNvSpPr/>
          <p:nvPr/>
        </p:nvSpPr>
        <p:spPr>
          <a:xfrm>
            <a:off x="1231007" y="959148"/>
            <a:ext cx="5607348" cy="1263650"/>
          </a:xfrm>
          <a:prstGeom prst="rect">
            <a:avLst/>
          </a:prstGeom>
          <a:noFill/>
          <a:ln/>
        </p:spPr>
        <p:txBody>
          <a:bodyPr wrap="square" rtlCol="0" anchor="t"/>
          <a:lstStyle/>
          <a:p>
            <a:pPr>
              <a:lnSpc>
                <a:spcPts val="4976"/>
              </a:lnSpc>
            </a:pPr>
            <a:r>
              <a:rPr lang="en-US" sz="3981" dirty="0">
                <a:solidFill>
                  <a:srgbClr val="1B1B27"/>
                </a:solidFill>
                <a:latin typeface="Corben" pitchFamily="34" charset="0"/>
                <a:ea typeface="Corben" pitchFamily="34" charset="-122"/>
                <a:cs typeface="Corben" pitchFamily="34" charset="-120"/>
              </a:rPr>
              <a:t>Conclusion and Key Takeaways</a:t>
            </a:r>
            <a:endParaRPr lang="en-US" sz="3981" dirty="0"/>
          </a:p>
        </p:txBody>
      </p:sp>
      <p:sp>
        <p:nvSpPr>
          <p:cNvPr id="6" name="Text 2"/>
          <p:cNvSpPr/>
          <p:nvPr/>
        </p:nvSpPr>
        <p:spPr>
          <a:xfrm>
            <a:off x="1231007" y="2475508"/>
            <a:ext cx="5607348" cy="1616869"/>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As we wrap up our exploration of intrusion detection challenges, it's essential to emphasize the key takeaways. Understanding the impact of these challenges and implementing effective mitigation strategies is crucial for robust network security operations. The journey through the intricacies of IDS design and deployment leaves us with valuable insights to enhance our security posture.</a:t>
            </a:r>
            <a:endParaRPr lang="en-US" sz="1327" dirty="0"/>
          </a:p>
        </p:txBody>
      </p:sp>
      <p:sp>
        <p:nvSpPr>
          <p:cNvPr id="7" name="Text 3"/>
          <p:cNvSpPr/>
          <p:nvPr/>
        </p:nvSpPr>
        <p:spPr>
          <a:xfrm>
            <a:off x="1231007" y="4281885"/>
            <a:ext cx="5607348" cy="1616869"/>
          </a:xfrm>
          <a:prstGeom prst="rect">
            <a:avLst/>
          </a:prstGeom>
          <a:noFill/>
          <a:ln/>
        </p:spPr>
        <p:txBody>
          <a:bodyPr wrap="square" rtlCol="0" anchor="t"/>
          <a:lstStyle/>
          <a:p>
            <a:pPr>
              <a:lnSpc>
                <a:spcPts val="2123"/>
              </a:lnSpc>
            </a:pPr>
            <a:r>
              <a:rPr lang="en-US" sz="1327" dirty="0">
                <a:solidFill>
                  <a:srgbClr val="404155"/>
                </a:solidFill>
                <a:latin typeface="Nobile" pitchFamily="34" charset="0"/>
                <a:ea typeface="Nobile" pitchFamily="34" charset="-122"/>
                <a:cs typeface="Nobile" pitchFamily="34" charset="-120"/>
              </a:rPr>
              <a:t>Now, armed with a comprehensive understanding of the complexities, we can proactively address scalability, performance, detection limitations, integration challenges, log management, privacy, and legal considerations. By embracing mitigation strategies and leveraging advanced techniques, organizations can elevate their intrusion detection capabilities and stay ahead of security threats.</a:t>
            </a:r>
            <a:endParaRPr lang="en-US" sz="1327" dirty="0"/>
          </a:p>
        </p:txBody>
      </p:sp>
    </p:spTree>
    <p:extLst>
      <p:ext uri="{BB962C8B-B14F-4D97-AF65-F5344CB8AC3E}">
        <p14:creationId xmlns:p14="http://schemas.microsoft.com/office/powerpoint/2010/main" val="3306308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D92F669E3BB948B2410459B382D1C1" ma:contentTypeVersion="8" ma:contentTypeDescription="Create a new document." ma:contentTypeScope="" ma:versionID="03e8d018f6133c5752d5e2094b3c03a6">
  <xsd:schema xmlns:xsd="http://www.w3.org/2001/XMLSchema" xmlns:xs="http://www.w3.org/2001/XMLSchema" xmlns:p="http://schemas.microsoft.com/office/2006/metadata/properties" xmlns:ns2="d7c9eb7d-4314-4226-8597-6eaf917b036e" targetNamespace="http://schemas.microsoft.com/office/2006/metadata/properties" ma:root="true" ma:fieldsID="1ce65f5e13c33f40ac77756631a12915" ns2:_="">
    <xsd:import namespace="d7c9eb7d-4314-4226-8597-6eaf917b03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9eb7d-4314-4226-8597-6eaf917b0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574692-E8FE-452A-B55B-816D828CE96A}"/>
</file>

<file path=customXml/itemProps2.xml><?xml version="1.0" encoding="utf-8"?>
<ds:datastoreItem xmlns:ds="http://schemas.openxmlformats.org/officeDocument/2006/customXml" ds:itemID="{D6A1FED4-F84C-4C38-8B39-010B3417B9D4}"/>
</file>

<file path=customXml/itemProps3.xml><?xml version="1.0" encoding="utf-8"?>
<ds:datastoreItem xmlns:ds="http://schemas.openxmlformats.org/officeDocument/2006/customXml" ds:itemID="{ADCC3B68-B128-458D-9ED0-CCA320302D1A}"/>
</file>

<file path=docProps/app.xml><?xml version="1.0" encoding="utf-8"?>
<Properties xmlns="http://schemas.openxmlformats.org/officeDocument/2006/extended-properties" xmlns:vt="http://schemas.openxmlformats.org/officeDocument/2006/docPropsVTypes">
  <TotalTime>151</TotalTime>
  <Words>7500</Words>
  <Application>Microsoft Office PowerPoint</Application>
  <PresentationFormat>Widescreen</PresentationFormat>
  <Paragraphs>621</Paragraphs>
  <Slides>98</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Arial</vt:lpstr>
      <vt:lpstr>Arial Black</vt:lpstr>
      <vt:lpstr>Calibri</vt:lpstr>
      <vt:lpstr>Calibri Light</vt:lpstr>
      <vt:lpstr>Corben</vt:lpstr>
      <vt:lpstr>Montserrat</vt:lpstr>
      <vt:lpstr>Nobile</vt:lpstr>
      <vt:lpstr>Roboto</vt:lpstr>
      <vt:lpstr>Wingdings</vt:lpstr>
      <vt:lpstr>Office Theme</vt:lpstr>
      <vt:lpstr>PowerPoint Presentation</vt:lpstr>
      <vt:lpstr>Definition</vt:lpstr>
      <vt:lpstr>Definition</vt:lpstr>
      <vt:lpstr>Definition</vt:lpstr>
      <vt:lpstr>Goal</vt:lpstr>
      <vt:lpstr>Goal</vt:lpstr>
      <vt:lpstr>Idea</vt:lpstr>
      <vt:lpstr>Idea</vt:lpstr>
      <vt:lpstr>Idea</vt:lpstr>
      <vt:lpstr>Attack Methodology</vt:lpstr>
      <vt:lpstr>Attack Methodology</vt:lpstr>
      <vt:lpstr>Why to deploy an IDS?</vt:lpstr>
      <vt:lpstr>Some Shortcomings</vt:lpstr>
      <vt:lpstr>Functions of an IDS</vt:lpstr>
      <vt:lpstr>Functions of an IDS</vt:lpstr>
      <vt:lpstr>Functions of an IDS</vt:lpstr>
      <vt:lpstr>IDS – From a Historical Perspective</vt:lpstr>
      <vt:lpstr>Conceptualization and Early Years (1980-Mid-1990’s)</vt:lpstr>
      <vt:lpstr>Commercialization of IDS  (Mid-1990s-2005)</vt:lpstr>
      <vt:lpstr>Commercialization of IDS  (Mid-1990s-2005)</vt:lpstr>
      <vt:lpstr>Commercialization of IDS  (Mid-1990s-2005)</vt:lpstr>
      <vt:lpstr>Proliferation of IDS and IPS  (2006-2015)</vt:lpstr>
      <vt:lpstr>Proliferation of IDS and IPS  (2006-2015)</vt:lpstr>
      <vt:lpstr>AI and ML in IDS Design  (2016- Present)</vt:lpstr>
      <vt:lpstr>AI and ML in IDS Design  (2016- Present)</vt:lpstr>
      <vt:lpstr>Typical IDS Architecture Topologies</vt:lpstr>
      <vt:lpstr>Host-based Intrusion Detection System (HIDS) </vt:lpstr>
      <vt:lpstr>Host-based Intrusion Detection System (HIDS) </vt:lpstr>
      <vt:lpstr>Host-based Intrusion Detection System (HIDS) </vt:lpstr>
      <vt:lpstr>Host-based Intrusion Detection System (HIDS) </vt:lpstr>
      <vt:lpstr>Network-based Intrusion Detection System (NIDS) </vt:lpstr>
      <vt:lpstr>Network-based Intrusion Detection System (NIDS) </vt:lpstr>
      <vt:lpstr>Network-based Intrusion Detection System (NIDS) </vt:lpstr>
      <vt:lpstr>Network-based Intrusion Detection System (NIDS) </vt:lpstr>
      <vt:lpstr>Network-based Intrusion Detection System (NIDS) </vt:lpstr>
      <vt:lpstr>Wireless Intrusion Detection System</vt:lpstr>
      <vt:lpstr>Wireless Intrusion Detection System</vt:lpstr>
      <vt:lpstr>Network Behavior Analysis (NBA) System</vt:lpstr>
      <vt:lpstr>Comparative Summary</vt:lpstr>
      <vt:lpstr>Comparative Summary</vt:lpstr>
      <vt:lpstr>PowerPoint Presentation</vt:lpstr>
      <vt:lpstr>IDS Components and Operational Ranges</vt:lpstr>
      <vt:lpstr>IDS Components and Operational Ranges</vt:lpstr>
      <vt:lpstr>IDS Components and Operational Ranges</vt:lpstr>
      <vt:lpstr>IDS Components and Operational Ranges</vt:lpstr>
      <vt:lpstr>IDS Components and Operational Ranges</vt:lpstr>
      <vt:lpstr>Operational Ranges of IDS:</vt:lpstr>
      <vt:lpstr>Operational Ranges of IDS:</vt:lpstr>
      <vt:lpstr>Operational Ranges of IDS:</vt:lpstr>
      <vt:lpstr>IDS Types: Classification Approaches</vt:lpstr>
      <vt:lpstr>IDS Types: Classification Approaches</vt:lpstr>
      <vt:lpstr>IDS Types: Classification Approaches</vt:lpstr>
      <vt:lpstr>IDS Types: Classification Approaches</vt:lpstr>
      <vt:lpstr>IDS Types: Classification Approaches</vt:lpstr>
      <vt:lpstr>IDS Performance Evaluation</vt:lpstr>
      <vt:lpstr>IDS Performance Evaluation</vt:lpstr>
      <vt:lpstr>IDS Performance Evaluation</vt:lpstr>
      <vt:lpstr>IDS Performance Evaluation</vt:lpstr>
      <vt:lpstr>PowerPoint Presentation</vt:lpstr>
      <vt:lpstr>Introduction</vt:lpstr>
      <vt:lpstr>Historical Perspective</vt:lpstr>
      <vt:lpstr>Intelligent Methods in IDS Design</vt:lpstr>
      <vt:lpstr>Challenges in Technique Selection</vt:lpstr>
      <vt:lpstr>Dataset Challenges</vt:lpstr>
      <vt:lpstr>IDS Design based on K-Means Algorithm</vt:lpstr>
      <vt:lpstr>K-Means Algorithm Process</vt:lpstr>
      <vt:lpstr>K-Means for Attack Detection</vt:lpstr>
      <vt:lpstr>IDS Design based on K-Nearest Neighbour Algorithm</vt:lpstr>
      <vt:lpstr>kNN Algorithm Process</vt:lpstr>
      <vt:lpstr>Use Cases of kNN in IDS</vt:lpstr>
      <vt:lpstr>IDS Design based on Genetic Algorithm</vt:lpstr>
      <vt:lpstr>GA in Misuse Detection</vt:lpstr>
      <vt:lpstr>Challenges in GA Approach</vt:lpstr>
      <vt:lpstr>GA in Anomaly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Sridhar Iyer</dc:creator>
  <cp:lastModifiedBy>Sridhar Iyer</cp:lastModifiedBy>
  <cp:revision>8</cp:revision>
  <dcterms:created xsi:type="dcterms:W3CDTF">2024-02-23T16:31:48Z</dcterms:created>
  <dcterms:modified xsi:type="dcterms:W3CDTF">2025-02-28T03:30:57Z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0x010100ADD92F669E3BB948B2410459B382D1C1</vt:lpwstr>
  </property>
</Properties>
</file>